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sldIdLst>
    <p:sldId id="336" r:id="rId2"/>
    <p:sldId id="675" r:id="rId3"/>
    <p:sldId id="698" r:id="rId4"/>
    <p:sldId id="699" r:id="rId5"/>
    <p:sldId id="608" r:id="rId6"/>
    <p:sldId id="666" r:id="rId7"/>
    <p:sldId id="667" r:id="rId8"/>
    <p:sldId id="610" r:id="rId9"/>
    <p:sldId id="387" r:id="rId10"/>
    <p:sldId id="392" r:id="rId11"/>
    <p:sldId id="682" r:id="rId12"/>
    <p:sldId id="674" r:id="rId13"/>
    <p:sldId id="616" r:id="rId14"/>
    <p:sldId id="605" r:id="rId15"/>
    <p:sldId id="652" r:id="rId16"/>
    <p:sldId id="645" r:id="rId17"/>
    <p:sldId id="646" r:id="rId18"/>
    <p:sldId id="653" r:id="rId19"/>
    <p:sldId id="651" r:id="rId20"/>
    <p:sldId id="684" r:id="rId21"/>
    <p:sldId id="669" r:id="rId22"/>
    <p:sldId id="671" r:id="rId23"/>
    <p:sldId id="683" r:id="rId24"/>
    <p:sldId id="670" r:id="rId25"/>
    <p:sldId id="681" r:id="rId26"/>
    <p:sldId id="680" r:id="rId27"/>
    <p:sldId id="673" r:id="rId28"/>
    <p:sldId id="694" r:id="rId29"/>
    <p:sldId id="691" r:id="rId30"/>
    <p:sldId id="695" r:id="rId31"/>
    <p:sldId id="697" r:id="rId32"/>
    <p:sldId id="643" r:id="rId33"/>
  </p:sldIdLst>
  <p:sldSz cx="9144000" cy="6858000" type="screen4x3"/>
  <p:notesSz cx="6881813" cy="9296400"/>
  <p:defaultTextStyle>
    <a:defPPr>
      <a:defRPr lang="en-US"/>
    </a:defPPr>
    <a:lvl1pPr algn="l" rtl="0" eaLnBrk="0" fontAlgn="base" hangingPunct="0">
      <a:spcBef>
        <a:spcPct val="0"/>
      </a:spcBef>
      <a:spcAft>
        <a:spcPct val="0"/>
      </a:spcAft>
      <a:defRPr sz="2400" kern="1200">
        <a:solidFill>
          <a:schemeClr val="tx1"/>
        </a:solidFill>
        <a:latin typeface="Times" pitchFamily="-3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3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3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3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32" charset="0"/>
        <a:ea typeface="+mn-ea"/>
        <a:cs typeface="+mn-cs"/>
      </a:defRPr>
    </a:lvl5pPr>
    <a:lvl6pPr marL="2286000" algn="l" defTabSz="457200" rtl="0" eaLnBrk="1" latinLnBrk="0" hangingPunct="1">
      <a:defRPr sz="2400" kern="1200">
        <a:solidFill>
          <a:schemeClr val="tx1"/>
        </a:solidFill>
        <a:latin typeface="Times" pitchFamily="-32" charset="0"/>
        <a:ea typeface="+mn-ea"/>
        <a:cs typeface="+mn-cs"/>
      </a:defRPr>
    </a:lvl6pPr>
    <a:lvl7pPr marL="2743200" algn="l" defTabSz="457200" rtl="0" eaLnBrk="1" latinLnBrk="0" hangingPunct="1">
      <a:defRPr sz="2400" kern="1200">
        <a:solidFill>
          <a:schemeClr val="tx1"/>
        </a:solidFill>
        <a:latin typeface="Times" pitchFamily="-32" charset="0"/>
        <a:ea typeface="+mn-ea"/>
        <a:cs typeface="+mn-cs"/>
      </a:defRPr>
    </a:lvl7pPr>
    <a:lvl8pPr marL="3200400" algn="l" defTabSz="457200" rtl="0" eaLnBrk="1" latinLnBrk="0" hangingPunct="1">
      <a:defRPr sz="2400" kern="1200">
        <a:solidFill>
          <a:schemeClr val="tx1"/>
        </a:solidFill>
        <a:latin typeface="Times" pitchFamily="-32" charset="0"/>
        <a:ea typeface="+mn-ea"/>
        <a:cs typeface="+mn-cs"/>
      </a:defRPr>
    </a:lvl8pPr>
    <a:lvl9pPr marL="3657600" algn="l" defTabSz="457200" rtl="0" eaLnBrk="1" latinLnBrk="0" hangingPunct="1">
      <a:defRPr sz="2400" kern="1200">
        <a:solidFill>
          <a:schemeClr val="tx1"/>
        </a:solidFill>
        <a:latin typeface="Times" pitchFamily="-3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a Mouradian" initials="CM" lastIdx="9" clrIdx="0">
    <p:extLst>
      <p:ext uri="{19B8F6BF-5375-455C-9EA6-DF929625EA0E}">
        <p15:presenceInfo xmlns:p15="http://schemas.microsoft.com/office/powerpoint/2012/main" userId="36f592794f065b19" providerId="Windows Live"/>
      </p:ext>
    </p:extLst>
  </p:cmAuthor>
  <p:cmAuthor id="2" name="Concordia University" initials="CU" lastIdx="11" clrIdx="1">
    <p:extLst>
      <p:ext uri="{19B8F6BF-5375-455C-9EA6-DF929625EA0E}">
        <p15:presenceInfo xmlns:p15="http://schemas.microsoft.com/office/powerpoint/2012/main" userId="Concordia Universit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BCB8"/>
    <a:srgbClr val="FF5050"/>
    <a:srgbClr val="FF99CC"/>
    <a:srgbClr val="CC3300"/>
    <a:srgbClr val="A50021"/>
    <a:srgbClr val="FFFFFF"/>
    <a:srgbClr val="C48A87"/>
    <a:srgbClr val="5B1517"/>
    <a:srgbClr val="58121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4706" autoAdjust="0"/>
  </p:normalViewPr>
  <p:slideViewPr>
    <p:cSldViewPr>
      <p:cViewPr varScale="1">
        <p:scale>
          <a:sx n="111" d="100"/>
          <a:sy n="111" d="100"/>
        </p:scale>
        <p:origin x="1650" y="96"/>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82119" cy="46482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atin typeface="Arial"/>
              </a:defRPr>
            </a:lvl1pPr>
          </a:lstStyle>
          <a:p>
            <a:endParaRPr lang="en-US" dirty="0"/>
          </a:p>
        </p:txBody>
      </p:sp>
      <p:sp>
        <p:nvSpPr>
          <p:cNvPr id="7171" name="Rectangle 3"/>
          <p:cNvSpPr>
            <a:spLocks noGrp="1" noChangeArrowheads="1"/>
          </p:cNvSpPr>
          <p:nvPr>
            <p:ph type="dt" idx="1"/>
          </p:nvPr>
        </p:nvSpPr>
        <p:spPr bwMode="auto">
          <a:xfrm>
            <a:off x="3899694" y="0"/>
            <a:ext cx="2982119" cy="46482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a:defRPr sz="1200">
                <a:latin typeface="Arial"/>
              </a:defRPr>
            </a:lvl1pPr>
          </a:lstStyle>
          <a:p>
            <a:endParaRPr lang="en-US" dirty="0"/>
          </a:p>
        </p:txBody>
      </p:sp>
      <p:sp>
        <p:nvSpPr>
          <p:cNvPr id="7172" name="Rectangle 4"/>
          <p:cNvSpPr>
            <a:spLocks noGrp="1" noRot="1" noChangeAspect="1" noChangeArrowheads="1" noTextEdit="1"/>
          </p:cNvSpPr>
          <p:nvPr>
            <p:ph type="sldImg" idx="2"/>
          </p:nvPr>
        </p:nvSpPr>
        <p:spPr bwMode="auto">
          <a:xfrm>
            <a:off x="1117600" y="696913"/>
            <a:ext cx="4648200" cy="3486150"/>
          </a:xfrm>
          <a:prstGeom prst="rect">
            <a:avLst/>
          </a:prstGeom>
          <a:noFill/>
          <a:ln w="9525">
            <a:solidFill>
              <a:srgbClr val="000000"/>
            </a:solidFill>
            <a:miter lim="800000"/>
            <a:headEnd/>
            <a:tailEnd/>
          </a:ln>
          <a:effectLst/>
        </p:spPr>
        <p:txBody>
          <a:bodyPr/>
          <a:lstStyle/>
          <a:p>
            <a:endParaRPr lang="en-CA"/>
          </a:p>
        </p:txBody>
      </p:sp>
      <p:sp>
        <p:nvSpPr>
          <p:cNvPr id="7173" name="Rectangle 5"/>
          <p:cNvSpPr>
            <a:spLocks noGrp="1" noChangeArrowheads="1"/>
          </p:cNvSpPr>
          <p:nvPr>
            <p:ph type="body" sz="quarter" idx="3"/>
          </p:nvPr>
        </p:nvSpPr>
        <p:spPr bwMode="auto">
          <a:xfrm>
            <a:off x="917575" y="4415790"/>
            <a:ext cx="5046663" cy="418338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174" name="Rectangle 6"/>
          <p:cNvSpPr>
            <a:spLocks noGrp="1" noChangeArrowheads="1"/>
          </p:cNvSpPr>
          <p:nvPr>
            <p:ph type="ftr" sz="quarter" idx="4"/>
          </p:nvPr>
        </p:nvSpPr>
        <p:spPr bwMode="auto">
          <a:xfrm>
            <a:off x="0" y="8831580"/>
            <a:ext cx="2982119" cy="46482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atin typeface="Arial"/>
              </a:defRPr>
            </a:lvl1pPr>
          </a:lstStyle>
          <a:p>
            <a:endParaRPr lang="en-US" dirty="0"/>
          </a:p>
        </p:txBody>
      </p:sp>
      <p:sp>
        <p:nvSpPr>
          <p:cNvPr id="7175" name="Rectangle 7"/>
          <p:cNvSpPr>
            <a:spLocks noGrp="1" noChangeArrowheads="1"/>
          </p:cNvSpPr>
          <p:nvPr>
            <p:ph type="sldNum" sz="quarter" idx="5"/>
          </p:nvPr>
        </p:nvSpPr>
        <p:spPr bwMode="auto">
          <a:xfrm>
            <a:off x="3899694" y="8831580"/>
            <a:ext cx="2982119" cy="46482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a:defRPr sz="1200">
                <a:latin typeface="Arial"/>
              </a:defRPr>
            </a:lvl1pPr>
          </a:lstStyle>
          <a:p>
            <a:fld id="{DC9025A5-8448-4303-B271-377607ED8B5B}" type="slidenum">
              <a:rPr lang="en-US" smtClean="0"/>
              <a:pPr/>
              <a:t>‹#›</a:t>
            </a:fld>
            <a:endParaRPr lang="en-US" dirty="0"/>
          </a:p>
        </p:txBody>
      </p:sp>
    </p:spTree>
    <p:extLst>
      <p:ext uri="{BB962C8B-B14F-4D97-AF65-F5344CB8AC3E}">
        <p14:creationId xmlns:p14="http://schemas.microsoft.com/office/powerpoint/2010/main" val="385918497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a:ea typeface="+mn-ea"/>
        <a:cs typeface="+mn-cs"/>
      </a:defRPr>
    </a:lvl1pPr>
    <a:lvl2pPr marL="457200" algn="l" rtl="0" fontAlgn="base">
      <a:spcBef>
        <a:spcPct val="30000"/>
      </a:spcBef>
      <a:spcAft>
        <a:spcPct val="0"/>
      </a:spcAft>
      <a:defRPr sz="1200" kern="1200">
        <a:solidFill>
          <a:schemeClr val="tx1"/>
        </a:solidFill>
        <a:latin typeface="Arial"/>
        <a:ea typeface="ＭＳ Ｐゴシック" pitchFamily="-32" charset="-128"/>
        <a:cs typeface="+mn-cs"/>
      </a:defRPr>
    </a:lvl2pPr>
    <a:lvl3pPr marL="914400" algn="l" rtl="0" fontAlgn="base">
      <a:spcBef>
        <a:spcPct val="30000"/>
      </a:spcBef>
      <a:spcAft>
        <a:spcPct val="0"/>
      </a:spcAft>
      <a:defRPr sz="1200" kern="1200">
        <a:solidFill>
          <a:schemeClr val="tx1"/>
        </a:solidFill>
        <a:latin typeface="Arial"/>
        <a:ea typeface="ＭＳ Ｐゴシック" pitchFamily="-32" charset="-128"/>
        <a:cs typeface="+mn-cs"/>
      </a:defRPr>
    </a:lvl3pPr>
    <a:lvl4pPr marL="1371600" algn="l" rtl="0" fontAlgn="base">
      <a:spcBef>
        <a:spcPct val="30000"/>
      </a:spcBef>
      <a:spcAft>
        <a:spcPct val="0"/>
      </a:spcAft>
      <a:defRPr sz="1200" kern="1200">
        <a:solidFill>
          <a:schemeClr val="tx1"/>
        </a:solidFill>
        <a:latin typeface="Arial"/>
        <a:ea typeface="ＭＳ Ｐゴシック" pitchFamily="-32" charset="-128"/>
        <a:cs typeface="+mn-cs"/>
      </a:defRPr>
    </a:lvl4pPr>
    <a:lvl5pPr marL="1828800" algn="l" rtl="0" fontAlgn="base">
      <a:spcBef>
        <a:spcPct val="30000"/>
      </a:spcBef>
      <a:spcAft>
        <a:spcPct val="0"/>
      </a:spcAft>
      <a:defRPr sz="1200" kern="1200">
        <a:solidFill>
          <a:schemeClr val="tx1"/>
        </a:solidFill>
        <a:latin typeface="Arial"/>
        <a:ea typeface="ＭＳ Ｐゴシック" pitchFamily="-3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US" dirty="0"/>
              <a:t>Proactive prediction for haptic feedback in remote robotic surgery</a:t>
            </a:r>
          </a:p>
          <a:p>
            <a:r>
              <a:rPr lang="en-US" dirty="0"/>
              <a:t>Introduction</a:t>
            </a:r>
          </a:p>
          <a:p>
            <a:r>
              <a:rPr lang="en-US" dirty="0"/>
              <a:t>Remote Robotic Surgery (including overlapping surgery)</a:t>
            </a:r>
          </a:p>
          <a:p>
            <a:r>
              <a:rPr lang="en-US" dirty="0"/>
              <a:t>Haptic Feedback Prediction</a:t>
            </a:r>
          </a:p>
          <a:p>
            <a:r>
              <a:rPr lang="en-US" dirty="0"/>
              <a:t>Proactive Prediction</a:t>
            </a:r>
          </a:p>
          <a:p>
            <a:r>
              <a:rPr lang="en-US" dirty="0"/>
              <a:t>Related Work</a:t>
            </a:r>
          </a:p>
          <a:p>
            <a:r>
              <a:rPr lang="en-US" dirty="0"/>
              <a:t>Evaluation</a:t>
            </a:r>
            <a:endParaRPr lang="en-CA" dirty="0"/>
          </a:p>
        </p:txBody>
      </p:sp>
      <p:sp>
        <p:nvSpPr>
          <p:cNvPr id="4" name="Slide Number Placeholder 3"/>
          <p:cNvSpPr>
            <a:spLocks noGrp="1"/>
          </p:cNvSpPr>
          <p:nvPr>
            <p:ph type="sldNum" sz="quarter" idx="5"/>
          </p:nvPr>
        </p:nvSpPr>
        <p:spPr/>
        <p:txBody>
          <a:bodyPr/>
          <a:lstStyle/>
          <a:p>
            <a:fld id="{DC9025A5-8448-4303-B271-377607ED8B5B}" type="slidenum">
              <a:rPr lang="en-US" smtClean="0"/>
              <a:pPr/>
              <a:t>1</a:t>
            </a:fld>
            <a:endParaRPr lang="en-US" dirty="0"/>
          </a:p>
        </p:txBody>
      </p:sp>
    </p:spTree>
    <p:extLst>
      <p:ext uri="{BB962C8B-B14F-4D97-AF65-F5344CB8AC3E}">
        <p14:creationId xmlns:p14="http://schemas.microsoft.com/office/powerpoint/2010/main" val="331117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F1B2E-E81C-4547-45A2-419764A713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C0B51-7ED9-2FC6-89E2-25BD42B8E9D5}"/>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8DB86FF8-3789-A9CE-6A65-EBD4373ABB05}"/>
              </a:ext>
            </a:extLst>
          </p:cNvPr>
          <p:cNvSpPr>
            <a:spLocks noGrp="1"/>
          </p:cNvSpPr>
          <p:nvPr>
            <p:ph type="body" idx="1"/>
          </p:nvPr>
        </p:nvSpPr>
        <p:spPr/>
        <p:txBody>
          <a:bodyPr/>
          <a:lstStyle/>
          <a:p>
            <a:r>
              <a:rPr lang="en-US" dirty="0"/>
              <a:t>Proactive prediction for haptic feedback in remote robotic surgery</a:t>
            </a:r>
          </a:p>
          <a:p>
            <a:r>
              <a:rPr lang="en-US" dirty="0"/>
              <a:t>Introduction</a:t>
            </a:r>
          </a:p>
          <a:p>
            <a:r>
              <a:rPr lang="en-US" dirty="0"/>
              <a:t>Remote Robotic Surgery (including overlapping surgery)</a:t>
            </a:r>
          </a:p>
          <a:p>
            <a:r>
              <a:rPr lang="en-US" dirty="0"/>
              <a:t>Haptic Feedback Prediction</a:t>
            </a:r>
          </a:p>
          <a:p>
            <a:r>
              <a:rPr lang="en-US" dirty="0"/>
              <a:t>Proactive Prediction</a:t>
            </a:r>
          </a:p>
          <a:p>
            <a:r>
              <a:rPr lang="en-US" dirty="0"/>
              <a:t>Related Work</a:t>
            </a:r>
          </a:p>
          <a:p>
            <a:r>
              <a:rPr lang="en-US" dirty="0"/>
              <a:t>Evaluation</a:t>
            </a:r>
            <a:endParaRPr lang="en-CA" dirty="0"/>
          </a:p>
        </p:txBody>
      </p:sp>
      <p:sp>
        <p:nvSpPr>
          <p:cNvPr id="4" name="Slide Number Placeholder 3">
            <a:extLst>
              <a:ext uri="{FF2B5EF4-FFF2-40B4-BE49-F238E27FC236}">
                <a16:creationId xmlns:a16="http://schemas.microsoft.com/office/drawing/2014/main" id="{4C979B12-8E9A-8264-B1C3-971D6F69AEAF}"/>
              </a:ext>
            </a:extLst>
          </p:cNvPr>
          <p:cNvSpPr>
            <a:spLocks noGrp="1"/>
          </p:cNvSpPr>
          <p:nvPr>
            <p:ph type="sldNum" sz="quarter" idx="5"/>
          </p:nvPr>
        </p:nvSpPr>
        <p:spPr/>
        <p:txBody>
          <a:bodyPr/>
          <a:lstStyle/>
          <a:p>
            <a:fld id="{DC9025A5-8448-4303-B271-377607ED8B5B}" type="slidenum">
              <a:rPr lang="en-US" smtClean="0"/>
              <a:pPr/>
              <a:t>3</a:t>
            </a:fld>
            <a:endParaRPr lang="en-US" dirty="0"/>
          </a:p>
        </p:txBody>
      </p:sp>
    </p:spTree>
    <p:extLst>
      <p:ext uri="{BB962C8B-B14F-4D97-AF65-F5344CB8AC3E}">
        <p14:creationId xmlns:p14="http://schemas.microsoft.com/office/powerpoint/2010/main" val="1431420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087A8-EAD8-292E-B7B5-9F4F2E690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375268-1E1A-824D-5339-525C9449D350}"/>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E1C162CF-DDFA-89DB-CE74-A25B78D14045}"/>
              </a:ext>
            </a:extLst>
          </p:cNvPr>
          <p:cNvSpPr>
            <a:spLocks noGrp="1"/>
          </p:cNvSpPr>
          <p:nvPr>
            <p:ph type="body" idx="1"/>
          </p:nvPr>
        </p:nvSpPr>
        <p:spPr/>
        <p:txBody>
          <a:bodyPr/>
          <a:lstStyle/>
          <a:p>
            <a:r>
              <a:rPr lang="en-US" dirty="0"/>
              <a:t>Proactive prediction for haptic feedback in remote robotic surgery</a:t>
            </a:r>
          </a:p>
          <a:p>
            <a:r>
              <a:rPr lang="en-US" dirty="0"/>
              <a:t>Introduction</a:t>
            </a:r>
          </a:p>
          <a:p>
            <a:r>
              <a:rPr lang="en-US" dirty="0"/>
              <a:t>Remote Robotic Surgery (including overlapping surgery)</a:t>
            </a:r>
          </a:p>
          <a:p>
            <a:r>
              <a:rPr lang="en-US" dirty="0"/>
              <a:t>Haptic Feedback Prediction</a:t>
            </a:r>
          </a:p>
          <a:p>
            <a:r>
              <a:rPr lang="en-US" dirty="0"/>
              <a:t>Proactive Prediction</a:t>
            </a:r>
          </a:p>
          <a:p>
            <a:r>
              <a:rPr lang="en-US" dirty="0"/>
              <a:t>Related Work</a:t>
            </a:r>
          </a:p>
          <a:p>
            <a:r>
              <a:rPr lang="en-US" dirty="0"/>
              <a:t>Evaluation</a:t>
            </a:r>
            <a:endParaRPr lang="en-CA" dirty="0"/>
          </a:p>
        </p:txBody>
      </p:sp>
      <p:sp>
        <p:nvSpPr>
          <p:cNvPr id="4" name="Slide Number Placeholder 3">
            <a:extLst>
              <a:ext uri="{FF2B5EF4-FFF2-40B4-BE49-F238E27FC236}">
                <a16:creationId xmlns:a16="http://schemas.microsoft.com/office/drawing/2014/main" id="{3F47FA91-BBFC-FC26-60C7-6D9B0F9871E7}"/>
              </a:ext>
            </a:extLst>
          </p:cNvPr>
          <p:cNvSpPr>
            <a:spLocks noGrp="1"/>
          </p:cNvSpPr>
          <p:nvPr>
            <p:ph type="sldNum" sz="quarter" idx="5"/>
          </p:nvPr>
        </p:nvSpPr>
        <p:spPr/>
        <p:txBody>
          <a:bodyPr/>
          <a:lstStyle/>
          <a:p>
            <a:fld id="{DC9025A5-8448-4303-B271-377607ED8B5B}" type="slidenum">
              <a:rPr lang="en-US" smtClean="0"/>
              <a:pPr/>
              <a:t>28</a:t>
            </a:fld>
            <a:endParaRPr lang="en-US" dirty="0"/>
          </a:p>
        </p:txBody>
      </p:sp>
    </p:spTree>
    <p:extLst>
      <p:ext uri="{BB962C8B-B14F-4D97-AF65-F5344CB8AC3E}">
        <p14:creationId xmlns:p14="http://schemas.microsoft.com/office/powerpoint/2010/main" val="1420359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200400" y="2133600"/>
            <a:ext cx="5257800" cy="1295400"/>
          </a:xfrm>
        </p:spPr>
        <p:txBody>
          <a:bodyPr anchor="ctr"/>
          <a:lstStyle>
            <a:lvl1pPr algn="l">
              <a:defRPr sz="2800"/>
            </a:lvl1pPr>
          </a:lstStyle>
          <a:p>
            <a:r>
              <a:rPr lang="en-US"/>
              <a:t>Click to edit Master title style</a:t>
            </a:r>
            <a:endParaRPr lang="en-US" dirty="0"/>
          </a:p>
        </p:txBody>
      </p:sp>
      <p:sp>
        <p:nvSpPr>
          <p:cNvPr id="3075" name="Rectangle 3"/>
          <p:cNvSpPr>
            <a:spLocks noGrp="1" noChangeArrowheads="1"/>
          </p:cNvSpPr>
          <p:nvPr>
            <p:ph type="subTitle" idx="1"/>
          </p:nvPr>
        </p:nvSpPr>
        <p:spPr>
          <a:xfrm>
            <a:off x="3200400" y="3886200"/>
            <a:ext cx="5257800" cy="2133600"/>
          </a:xfrm>
        </p:spPr>
        <p:txBody>
          <a:bodyPr/>
          <a:lstStyle>
            <a:lvl1pPr marL="0" indent="0">
              <a:buFontTx/>
              <a:buNone/>
              <a:defRPr sz="1800"/>
            </a:lvl1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458200" cy="533400"/>
          </a:xfrm>
        </p:spPr>
        <p:txBody>
          <a:bodyPr>
            <a:normAutofit/>
          </a:bodyPr>
          <a:lstStyle>
            <a:lvl1pPr algn="l">
              <a:defRPr sz="300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04800" y="1371600"/>
            <a:ext cx="8458200" cy="4572000"/>
          </a:xfrm>
        </p:spPr>
        <p:txBody>
          <a:bodyPr>
            <a:normAutofit/>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4"/>
          </p:nvPr>
        </p:nvSpPr>
        <p:spPr>
          <a:xfrm>
            <a:off x="6019800" y="6019800"/>
            <a:ext cx="2743200" cy="365125"/>
          </a:xfrm>
          <a:prstGeom prst="rect">
            <a:avLst/>
          </a:prstGeom>
        </p:spPr>
        <p:txBody>
          <a:bodyPr>
            <a:normAutofit/>
          </a:bodyPr>
          <a:lstStyle>
            <a:lvl1pPr algn="r">
              <a:defRPr sz="1200"/>
            </a:lvl1pPr>
          </a:lstStyle>
          <a:p>
            <a:fld id="{A3FBCD6E-774B-4A50-A725-33D7D636EBD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New Sec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371600"/>
            <a:ext cx="7772400" cy="2133600"/>
          </a:xfrm>
        </p:spPr>
        <p:txBody>
          <a:bodyPr anchor="ctr"/>
          <a:lstStyle>
            <a:lvl1pPr>
              <a:defRPr>
                <a:solidFill>
                  <a:srgbClr val="FFFFFF"/>
                </a:solidFill>
              </a:defRPr>
            </a:lvl1pPr>
          </a:lstStyle>
          <a:p>
            <a:r>
              <a:rPr lang="en-US"/>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DD4CDF37-17CC-42C4-8A58-6CA3785828F1}" type="datetimeFigureOut">
              <a:rPr lang="en-US" smtClean="0"/>
              <a:t>10/23/2025</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BD40151C-D29C-4B50-85C6-F413535BAF74}" type="slidenum">
              <a:rPr lang="en-US" smtClean="0"/>
              <a:t>‹#›</a:t>
            </a:fld>
            <a:endParaRPr lang="en-US"/>
          </a:p>
        </p:txBody>
      </p:sp>
    </p:spTree>
    <p:extLst>
      <p:ext uri="{BB962C8B-B14F-4D97-AF65-F5344CB8AC3E}">
        <p14:creationId xmlns:p14="http://schemas.microsoft.com/office/powerpoint/2010/main" val="1931475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Lst>
  <p:hf hdr="0" ftr="0" dt="0"/>
  <p:txStyles>
    <p:titleStyle>
      <a:lvl1pPr algn="ctr" rtl="0" eaLnBrk="1" fontAlgn="base" hangingPunct="1">
        <a:spcBef>
          <a:spcPct val="0"/>
        </a:spcBef>
        <a:spcAft>
          <a:spcPct val="0"/>
        </a:spcAft>
        <a:defRPr sz="3600">
          <a:solidFill>
            <a:srgbClr val="782336"/>
          </a:solidFill>
          <a:latin typeface="Arial Bold"/>
          <a:ea typeface="+mj-ea"/>
          <a:cs typeface="+mj-cs"/>
        </a:defRPr>
      </a:lvl1pPr>
      <a:lvl2pPr algn="ctr" rtl="0" eaLnBrk="1" fontAlgn="base" hangingPunct="1">
        <a:spcBef>
          <a:spcPct val="0"/>
        </a:spcBef>
        <a:spcAft>
          <a:spcPct val="0"/>
        </a:spcAft>
        <a:defRPr sz="3600">
          <a:solidFill>
            <a:srgbClr val="782336"/>
          </a:solidFill>
          <a:latin typeface="GillSans Bold" pitchFamily="1" charset="0"/>
        </a:defRPr>
      </a:lvl2pPr>
      <a:lvl3pPr algn="ctr" rtl="0" eaLnBrk="1" fontAlgn="base" hangingPunct="1">
        <a:spcBef>
          <a:spcPct val="0"/>
        </a:spcBef>
        <a:spcAft>
          <a:spcPct val="0"/>
        </a:spcAft>
        <a:defRPr sz="3600">
          <a:solidFill>
            <a:srgbClr val="782336"/>
          </a:solidFill>
          <a:latin typeface="GillSans Bold" pitchFamily="1" charset="0"/>
        </a:defRPr>
      </a:lvl3pPr>
      <a:lvl4pPr algn="ctr" rtl="0" eaLnBrk="1" fontAlgn="base" hangingPunct="1">
        <a:spcBef>
          <a:spcPct val="0"/>
        </a:spcBef>
        <a:spcAft>
          <a:spcPct val="0"/>
        </a:spcAft>
        <a:defRPr sz="3600">
          <a:solidFill>
            <a:srgbClr val="782336"/>
          </a:solidFill>
          <a:latin typeface="GillSans Bold" pitchFamily="1" charset="0"/>
        </a:defRPr>
      </a:lvl4pPr>
      <a:lvl5pPr algn="ctr" rtl="0" eaLnBrk="1" fontAlgn="base" hangingPunct="1">
        <a:spcBef>
          <a:spcPct val="0"/>
        </a:spcBef>
        <a:spcAft>
          <a:spcPct val="0"/>
        </a:spcAft>
        <a:defRPr sz="3600">
          <a:solidFill>
            <a:srgbClr val="782336"/>
          </a:solidFill>
          <a:latin typeface="GillSans Bold" pitchFamily="1" charset="0"/>
        </a:defRPr>
      </a:lvl5pPr>
      <a:lvl6pPr marL="457200" algn="ctr" rtl="0" eaLnBrk="1" fontAlgn="base" hangingPunct="1">
        <a:spcBef>
          <a:spcPct val="0"/>
        </a:spcBef>
        <a:spcAft>
          <a:spcPct val="0"/>
        </a:spcAft>
        <a:defRPr sz="3600">
          <a:solidFill>
            <a:srgbClr val="782336"/>
          </a:solidFill>
          <a:latin typeface="GillSans Bold" pitchFamily="1" charset="0"/>
        </a:defRPr>
      </a:lvl6pPr>
      <a:lvl7pPr marL="914400" algn="ctr" rtl="0" eaLnBrk="1" fontAlgn="base" hangingPunct="1">
        <a:spcBef>
          <a:spcPct val="0"/>
        </a:spcBef>
        <a:spcAft>
          <a:spcPct val="0"/>
        </a:spcAft>
        <a:defRPr sz="3600">
          <a:solidFill>
            <a:srgbClr val="782336"/>
          </a:solidFill>
          <a:latin typeface="GillSans Bold" pitchFamily="1" charset="0"/>
        </a:defRPr>
      </a:lvl7pPr>
      <a:lvl8pPr marL="1371600" algn="ctr" rtl="0" eaLnBrk="1" fontAlgn="base" hangingPunct="1">
        <a:spcBef>
          <a:spcPct val="0"/>
        </a:spcBef>
        <a:spcAft>
          <a:spcPct val="0"/>
        </a:spcAft>
        <a:defRPr sz="3600">
          <a:solidFill>
            <a:srgbClr val="782336"/>
          </a:solidFill>
          <a:latin typeface="GillSans Bold" pitchFamily="1" charset="0"/>
        </a:defRPr>
      </a:lvl8pPr>
      <a:lvl9pPr marL="1828800" algn="ctr" rtl="0" eaLnBrk="1" fontAlgn="base" hangingPunct="1">
        <a:spcBef>
          <a:spcPct val="0"/>
        </a:spcBef>
        <a:spcAft>
          <a:spcPct val="0"/>
        </a:spcAft>
        <a:defRPr sz="3600">
          <a:solidFill>
            <a:srgbClr val="782336"/>
          </a:solidFill>
          <a:latin typeface="GillSans Bold" pitchFamily="1" charset="0"/>
        </a:defRPr>
      </a:lvl9pPr>
    </p:titleStyle>
    <p:bodyStyle>
      <a:lvl1pPr marL="342900" indent="-342900" algn="l" rtl="0" eaLnBrk="1" fontAlgn="base" hangingPunct="1">
        <a:spcBef>
          <a:spcPct val="20000"/>
        </a:spcBef>
        <a:spcAft>
          <a:spcPct val="0"/>
        </a:spcAft>
        <a:buFont typeface="Wingdings" charset="2"/>
        <a:buChar char="§"/>
        <a:defRPr sz="2400">
          <a:solidFill>
            <a:schemeClr val="tx1"/>
          </a:solidFill>
          <a:latin typeface="Arial"/>
          <a:ea typeface="+mn-ea"/>
          <a:cs typeface="+mn-cs"/>
        </a:defRPr>
      </a:lvl1pPr>
      <a:lvl2pPr marL="742950" indent="-285750" algn="l" rtl="0" eaLnBrk="1" fontAlgn="base" hangingPunct="1">
        <a:spcBef>
          <a:spcPct val="20000"/>
        </a:spcBef>
        <a:spcAft>
          <a:spcPct val="0"/>
        </a:spcAft>
        <a:buFont typeface="Wingdings" charset="2"/>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2"/>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2"/>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2"/>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18.tif"/><Relationship Id="rId1" Type="http://schemas.openxmlformats.org/officeDocument/2006/relationships/slideLayout" Target="../slideLayouts/slideLayout2.xml"/><Relationship Id="rId4" Type="http://schemas.openxmlformats.org/officeDocument/2006/relationships/image" Target="../media/image20.tif"/></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729481"/>
            <a:ext cx="8991600" cy="1790700"/>
          </a:xfrm>
        </p:spPr>
        <p:txBody>
          <a:bodyPr>
            <a:normAutofit/>
          </a:bodyPr>
          <a:lstStyle/>
          <a:p>
            <a:r>
              <a:rPr lang="en-CA" sz="1800" dirty="0">
                <a:solidFill>
                  <a:schemeClr val="tx1"/>
                </a:solidFill>
                <a:latin typeface="Times" panose="02020603050405020304" pitchFamily="18" charset="0"/>
                <a:cs typeface="Times" panose="02020603050405020304" pitchFamily="18" charset="0"/>
              </a:rPr>
              <a:t>From Thesis to Practice: Applying Research Insights to Variational Quantum Algorithms</a:t>
            </a:r>
            <a:br>
              <a:rPr lang="en-US" sz="1800" dirty="0">
                <a:latin typeface="Times" panose="02020603050405020304" pitchFamily="18" charset="0"/>
                <a:cs typeface="Times" panose="02020603050405020304" pitchFamily="18" charset="0"/>
              </a:rPr>
            </a:br>
            <a:br>
              <a:rPr lang="en-US" sz="1800" dirty="0">
                <a:latin typeface="Times" panose="02020603050405020304" pitchFamily="18" charset="0"/>
                <a:cs typeface="Times" panose="02020603050405020304" pitchFamily="18" charset="0"/>
              </a:rPr>
            </a:br>
            <a:endParaRPr lang="en-US" sz="1800" dirty="0">
              <a:solidFill>
                <a:schemeClr val="tx1"/>
              </a:solidFill>
              <a:latin typeface="Times"/>
              <a:cs typeface="Times"/>
            </a:endParaRPr>
          </a:p>
        </p:txBody>
      </p:sp>
      <p:sp>
        <p:nvSpPr>
          <p:cNvPr id="3" name="Subtitle 2"/>
          <p:cNvSpPr>
            <a:spLocks noGrp="1"/>
          </p:cNvSpPr>
          <p:nvPr>
            <p:ph type="subTitle" idx="1"/>
          </p:nvPr>
        </p:nvSpPr>
        <p:spPr>
          <a:xfrm>
            <a:off x="228600" y="2930261"/>
            <a:ext cx="6858000" cy="1241822"/>
          </a:xfrm>
        </p:spPr>
        <p:txBody>
          <a:bodyPr/>
          <a:lstStyle/>
          <a:p>
            <a:endParaRPr lang="en-CA" dirty="0">
              <a:latin typeface="Times" panose="02020603050405020304" pitchFamily="18" charset="0"/>
              <a:cs typeface="Times" panose="02020603050405020304" pitchFamily="18" charset="0"/>
            </a:endParaRPr>
          </a:p>
          <a:p>
            <a:r>
              <a:rPr lang="en-CA" dirty="0">
                <a:latin typeface="Times"/>
                <a:cs typeface="Times"/>
              </a:rPr>
              <a:t>Francis Boabang</a:t>
            </a:r>
          </a:p>
          <a:p>
            <a:endParaRPr lang="en-CA" dirty="0">
              <a:latin typeface="Times" panose="02020603050405020304" pitchFamily="18" charset="0"/>
              <a:cs typeface="Times" panose="02020603050405020304" pitchFamily="18" charset="0"/>
            </a:endParaRPr>
          </a:p>
          <a:p>
            <a:r>
              <a:rPr lang="en-CA" dirty="0">
                <a:latin typeface="Times"/>
                <a:cs typeface="Times"/>
              </a:rPr>
              <a:t>                                     </a:t>
            </a:r>
            <a:endParaRPr lang="en-CA" dirty="0">
              <a:latin typeface="Times" panose="02020603050405020304" pitchFamily="18" charset="0"/>
              <a:cs typeface="Times" panose="02020603050405020304" pitchFamily="18" charset="0"/>
            </a:endParaRPr>
          </a:p>
        </p:txBody>
      </p:sp>
      <p:sp>
        <p:nvSpPr>
          <p:cNvPr id="4" name="Slide Number Placeholder 3"/>
          <p:cNvSpPr txBox="1">
            <a:spLocks/>
          </p:cNvSpPr>
          <p:nvPr/>
        </p:nvSpPr>
        <p:spPr>
          <a:xfrm>
            <a:off x="6019800" y="6019800"/>
            <a:ext cx="2743200" cy="36512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pitchFamily="-3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3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3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3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32" charset="0"/>
                <a:ea typeface="+mn-ea"/>
                <a:cs typeface="+mn-cs"/>
              </a:defRPr>
            </a:lvl5pPr>
            <a:lvl6pPr marL="2286000" algn="l" defTabSz="457200" rtl="0" eaLnBrk="1" latinLnBrk="0" hangingPunct="1">
              <a:defRPr sz="2400" kern="1200">
                <a:solidFill>
                  <a:schemeClr val="tx1"/>
                </a:solidFill>
                <a:latin typeface="Times" pitchFamily="-32" charset="0"/>
                <a:ea typeface="+mn-ea"/>
                <a:cs typeface="+mn-cs"/>
              </a:defRPr>
            </a:lvl6pPr>
            <a:lvl7pPr marL="2743200" algn="l" defTabSz="457200" rtl="0" eaLnBrk="1" latinLnBrk="0" hangingPunct="1">
              <a:defRPr sz="2400" kern="1200">
                <a:solidFill>
                  <a:schemeClr val="tx1"/>
                </a:solidFill>
                <a:latin typeface="Times" pitchFamily="-32" charset="0"/>
                <a:ea typeface="+mn-ea"/>
                <a:cs typeface="+mn-cs"/>
              </a:defRPr>
            </a:lvl7pPr>
            <a:lvl8pPr marL="3200400" algn="l" defTabSz="457200" rtl="0" eaLnBrk="1" latinLnBrk="0" hangingPunct="1">
              <a:defRPr sz="2400" kern="1200">
                <a:solidFill>
                  <a:schemeClr val="tx1"/>
                </a:solidFill>
                <a:latin typeface="Times" pitchFamily="-32" charset="0"/>
                <a:ea typeface="+mn-ea"/>
                <a:cs typeface="+mn-cs"/>
              </a:defRPr>
            </a:lvl8pPr>
            <a:lvl9pPr marL="3657600" algn="l" defTabSz="457200" rtl="0" eaLnBrk="1" latinLnBrk="0" hangingPunct="1">
              <a:defRPr sz="2400" kern="1200">
                <a:solidFill>
                  <a:schemeClr val="tx1"/>
                </a:solidFill>
                <a:latin typeface="Times" pitchFamily="-32" charset="0"/>
                <a:ea typeface="+mn-ea"/>
                <a:cs typeface="+mn-cs"/>
              </a:defRPr>
            </a:lvl9pPr>
          </a:lstStyle>
          <a:p>
            <a:r>
              <a:rPr lang="en-US" sz="1400" dirty="0"/>
              <a:t>                                                    </a:t>
            </a:r>
            <a:fld id="{A3FBCD6E-774B-4A50-A725-33D7D636EBD4}" type="slidenum">
              <a:rPr lang="en-US" sz="1400" smtClean="0"/>
              <a:pPr/>
              <a:t>1</a:t>
            </a:fld>
            <a:endParaRPr lang="en-US" sz="1400" dirty="0"/>
          </a:p>
        </p:txBody>
      </p:sp>
    </p:spTree>
    <p:extLst>
      <p:ext uri="{BB962C8B-B14F-4D97-AF65-F5344CB8AC3E}">
        <p14:creationId xmlns:p14="http://schemas.microsoft.com/office/powerpoint/2010/main" val="852536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610600" cy="533400"/>
          </a:xfrm>
        </p:spPr>
        <p:txBody>
          <a:bodyPr>
            <a:normAutofit/>
          </a:bodyPr>
          <a:lstStyle/>
          <a:p>
            <a:r>
              <a:rPr lang="en-CA" sz="2000" dirty="0">
                <a:solidFill>
                  <a:srgbClr val="FF0000"/>
                </a:solidFill>
                <a:latin typeface="Times" panose="02020603050405020304" pitchFamily="18" charset="0"/>
                <a:cs typeface="Times" panose="02020603050405020304" pitchFamily="18" charset="0"/>
              </a:rPr>
              <a:t>Proposed Method for the Covariance Matrix Update in GPR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2508" y="1222802"/>
                <a:ext cx="8458200" cy="4572000"/>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CA" sz="2000" i="1">
                              <a:latin typeface="Cambria Math" panose="02040503050406030204" pitchFamily="18" charset="0"/>
                            </a:rPr>
                          </m:ctrlPr>
                        </m:sSubPr>
                        <m:e>
                          <m:d>
                            <m:dPr>
                              <m:begChr m:val="‖"/>
                              <m:endChr m:val="‖"/>
                              <m:ctrlPr>
                                <a:rPr lang="en-CA" sz="2000" i="1">
                                  <a:latin typeface="Cambria Math" panose="02040503050406030204" pitchFamily="18" charset="0"/>
                                </a:rPr>
                              </m:ctrlPr>
                            </m:dPr>
                            <m:e>
                              <m:r>
                                <a:rPr lang="en-CA" sz="2000" i="1">
                                  <a:latin typeface="Cambria Math" panose="02040503050406030204" pitchFamily="18" charset="0"/>
                                </a:rPr>
                                <m:t>𝐺</m:t>
                              </m:r>
                              <m:r>
                                <a:rPr lang="en-CA" sz="2000" i="1">
                                  <a:latin typeface="Cambria Math" panose="02040503050406030204" pitchFamily="18" charset="0"/>
                                </a:rPr>
                                <m:t>−</m:t>
                              </m:r>
                              <m:r>
                                <a:rPr lang="en-CA" sz="2000" i="1">
                                  <a:latin typeface="Cambria Math" panose="02040503050406030204" pitchFamily="18" charset="0"/>
                                </a:rPr>
                                <m:t>𝑈</m:t>
                              </m:r>
                              <m:r>
                                <m:rPr>
                                  <m:sty m:val="p"/>
                                </m:rPr>
                                <a:rPr lang="el-GR" sz="2000" i="1">
                                  <a:latin typeface="Cambria Math" panose="02040503050406030204" pitchFamily="18" charset="0"/>
                                  <a:ea typeface="Cambria Math" panose="02040503050406030204" pitchFamily="18" charset="0"/>
                                </a:rPr>
                                <m:t>Σ</m:t>
                              </m:r>
                              <m:sSup>
                                <m:sSupPr>
                                  <m:ctrlPr>
                                    <a:rPr lang="el-GR" sz="2000" i="1">
                                      <a:latin typeface="Cambria Math" panose="02040503050406030204" pitchFamily="18" charset="0"/>
                                      <a:ea typeface="Cambria Math" panose="02040503050406030204" pitchFamily="18" charset="0"/>
                                    </a:rPr>
                                  </m:ctrlPr>
                                </m:sSupPr>
                                <m:e>
                                  <m:r>
                                    <a:rPr lang="en-CA" sz="2000" i="1">
                                      <a:latin typeface="Cambria Math" panose="02040503050406030204" pitchFamily="18" charset="0"/>
                                      <a:ea typeface="Cambria Math" panose="02040503050406030204" pitchFamily="18" charset="0"/>
                                    </a:rPr>
                                    <m:t>𝑈</m:t>
                                  </m:r>
                                </m:e>
                                <m:sup>
                                  <m:r>
                                    <a:rPr lang="en-CA" sz="2000" i="1">
                                      <a:latin typeface="Cambria Math" panose="02040503050406030204" pitchFamily="18" charset="0"/>
                                      <a:ea typeface="Cambria Math" panose="02040503050406030204" pitchFamily="18" charset="0"/>
                                    </a:rPr>
                                    <m:t>𝑇</m:t>
                                  </m:r>
                                </m:sup>
                              </m:sSup>
                            </m:e>
                          </m:d>
                        </m:e>
                        <m:sub>
                          <m:r>
                            <a:rPr lang="en-CA" sz="2000" i="1">
                              <a:latin typeface="Cambria Math" panose="02040503050406030204" pitchFamily="18" charset="0"/>
                            </a:rPr>
                            <m:t>1</m:t>
                          </m:r>
                        </m:sub>
                      </m:sSub>
                      <m:r>
                        <a:rPr lang="en-CA" sz="2000" i="1">
                          <a:latin typeface="Cambria Math" panose="02040503050406030204" pitchFamily="18" charset="0"/>
                        </a:rPr>
                        <m:t>+</m:t>
                      </m:r>
                      <m:sSub>
                        <m:sSubPr>
                          <m:ctrlPr>
                            <a:rPr lang="en-CA" sz="2000" i="1">
                              <a:latin typeface="Cambria Math" panose="02040503050406030204" pitchFamily="18" charset="0"/>
                            </a:rPr>
                          </m:ctrlPr>
                        </m:sSubPr>
                        <m:e>
                          <m:d>
                            <m:dPr>
                              <m:begChr m:val="‖"/>
                              <m:endChr m:val="‖"/>
                              <m:ctrlPr>
                                <a:rPr lang="en-CA" sz="2000" i="1">
                                  <a:latin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Σ</m:t>
                              </m:r>
                            </m:e>
                          </m:d>
                        </m:e>
                        <m:sub>
                          <m:r>
                            <a:rPr lang="en-CA" sz="2000" i="1">
                              <a:latin typeface="Cambria Math" panose="02040503050406030204" pitchFamily="18" charset="0"/>
                            </a:rPr>
                            <m:t>∗</m:t>
                          </m:r>
                        </m:sub>
                      </m:sSub>
                      <m:r>
                        <a:rPr lang="en-CA" sz="2000" i="1">
                          <a:latin typeface="Cambria Math" panose="02040503050406030204" pitchFamily="18" charset="0"/>
                        </a:rPr>
                        <m:t> </m:t>
                      </m:r>
                    </m:oMath>
                  </m:oMathPara>
                </a14:m>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000" i="1">
                          <a:latin typeface="Cambria Math" panose="02040503050406030204" pitchFamily="18" charset="0"/>
                        </a:rPr>
                        <m:t>𝑠</m:t>
                      </m:r>
                      <m:r>
                        <a:rPr lang="en-CA" sz="2000" i="1">
                          <a:latin typeface="Cambria Math" panose="02040503050406030204" pitchFamily="18" charset="0"/>
                        </a:rPr>
                        <m:t>.</m:t>
                      </m:r>
                      <m:r>
                        <a:rPr lang="en-CA" sz="2000" i="1">
                          <a:latin typeface="Cambria Math" panose="02040503050406030204" pitchFamily="18" charset="0"/>
                        </a:rPr>
                        <m:t>𝑡</m:t>
                      </m:r>
                      <m:r>
                        <a:rPr lang="en-CA" sz="2000" i="1">
                          <a:latin typeface="Cambria Math" panose="02040503050406030204" pitchFamily="18" charset="0"/>
                        </a:rPr>
                        <m:t> </m:t>
                      </m:r>
                    </m:oMath>
                  </m:oMathPara>
                </a14:m>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000" i="1">
                          <a:latin typeface="Cambria Math" panose="02040503050406030204" pitchFamily="18" charset="0"/>
                        </a:rPr>
                        <m:t>𝑈</m:t>
                      </m:r>
                      <m:sSup>
                        <m:sSupPr>
                          <m:ctrlPr>
                            <a:rPr lang="el-GR" sz="2000" i="1">
                              <a:latin typeface="Cambria Math" panose="02040503050406030204" pitchFamily="18" charset="0"/>
                              <a:ea typeface="Cambria Math" panose="02040503050406030204" pitchFamily="18" charset="0"/>
                            </a:rPr>
                          </m:ctrlPr>
                        </m:sSupPr>
                        <m:e>
                          <m:r>
                            <a:rPr lang="en-CA" sz="2000" i="1">
                              <a:latin typeface="Cambria Math" panose="02040503050406030204" pitchFamily="18" charset="0"/>
                              <a:ea typeface="Cambria Math" panose="02040503050406030204" pitchFamily="18" charset="0"/>
                            </a:rPr>
                            <m:t>𝑈</m:t>
                          </m:r>
                        </m:e>
                        <m:sup>
                          <m:r>
                            <a:rPr lang="en-CA" sz="2000" i="1">
                              <a:latin typeface="Cambria Math" panose="02040503050406030204" pitchFamily="18" charset="0"/>
                              <a:ea typeface="Cambria Math" panose="02040503050406030204" pitchFamily="18" charset="0"/>
                            </a:rPr>
                            <m:t>𝑇</m:t>
                          </m:r>
                        </m:sup>
                      </m:sSup>
                      <m:r>
                        <a:rPr lang="en-CA" sz="2000" i="1">
                          <a:latin typeface="Cambria Math" panose="02040503050406030204" pitchFamily="18" charset="0"/>
                          <a:ea typeface="Cambria Math" panose="02040503050406030204" pitchFamily="18" charset="0"/>
                        </a:rPr>
                        <m:t>=</m:t>
                      </m:r>
                      <m:r>
                        <a:rPr lang="en-CA" sz="2000" i="1">
                          <a:latin typeface="Cambria Math" panose="02040503050406030204" pitchFamily="18" charset="0"/>
                          <a:ea typeface="Cambria Math" panose="02040503050406030204" pitchFamily="18" charset="0"/>
                        </a:rPr>
                        <m:t>𝐼</m:t>
                      </m:r>
                    </m:oMath>
                  </m:oMathPara>
                </a14:m>
                <a:endParaRPr lang="en-CA" sz="2000" dirty="0"/>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000" i="1">
                              <a:latin typeface="Cambria Math" panose="02040503050406030204" pitchFamily="18" charset="0"/>
                            </a:rPr>
                          </m:ctrlPr>
                        </m:sSubPr>
                        <m:e>
                          <m:d>
                            <m:dPr>
                              <m:begChr m:val="‖"/>
                              <m:endChr m:val="‖"/>
                              <m:ctrlPr>
                                <a:rPr lang="en-CA" sz="2000" i="1">
                                  <a:latin typeface="Cambria Math" panose="02040503050406030204" pitchFamily="18" charset="0"/>
                                </a:rPr>
                              </m:ctrlPr>
                            </m:dPr>
                            <m:e>
                              <m:r>
                                <a:rPr lang="en-CA" sz="2000" i="1">
                                  <a:latin typeface="Cambria Math" panose="02040503050406030204" pitchFamily="18" charset="0"/>
                                </a:rPr>
                                <m:t>𝐺</m:t>
                              </m:r>
                              <m:r>
                                <a:rPr lang="en-CA" sz="2000" i="1">
                                  <a:latin typeface="Cambria Math" panose="02040503050406030204" pitchFamily="18" charset="0"/>
                                </a:rPr>
                                <m:t>−</m:t>
                              </m:r>
                              <m:r>
                                <a:rPr lang="en-CA" sz="2000" i="1">
                                  <a:latin typeface="Cambria Math" panose="02040503050406030204" pitchFamily="18" charset="0"/>
                                </a:rPr>
                                <m:t>𝑈</m:t>
                              </m:r>
                              <m:r>
                                <m:rPr>
                                  <m:sty m:val="p"/>
                                </m:rPr>
                                <a:rPr lang="el-GR" sz="2000" i="1">
                                  <a:latin typeface="Cambria Math" panose="02040503050406030204" pitchFamily="18" charset="0"/>
                                  <a:ea typeface="Cambria Math" panose="02040503050406030204" pitchFamily="18" charset="0"/>
                                </a:rPr>
                                <m:t>Σ</m:t>
                              </m:r>
                              <m:sSup>
                                <m:sSupPr>
                                  <m:ctrlPr>
                                    <a:rPr lang="el-GR" sz="2000" i="1">
                                      <a:latin typeface="Cambria Math" panose="02040503050406030204" pitchFamily="18" charset="0"/>
                                      <a:ea typeface="Cambria Math" panose="02040503050406030204" pitchFamily="18" charset="0"/>
                                    </a:rPr>
                                  </m:ctrlPr>
                                </m:sSupPr>
                                <m:e>
                                  <m:r>
                                    <a:rPr lang="en-CA" sz="2000" i="1">
                                      <a:latin typeface="Cambria Math" panose="02040503050406030204" pitchFamily="18" charset="0"/>
                                      <a:ea typeface="Cambria Math" panose="02040503050406030204" pitchFamily="18" charset="0"/>
                                    </a:rPr>
                                    <m:t>𝑈</m:t>
                                  </m:r>
                                </m:e>
                                <m:sup>
                                  <m:r>
                                    <a:rPr lang="en-CA" sz="2000" i="1">
                                      <a:latin typeface="Cambria Math" panose="02040503050406030204" pitchFamily="18" charset="0"/>
                                      <a:ea typeface="Cambria Math" panose="02040503050406030204" pitchFamily="18" charset="0"/>
                                    </a:rPr>
                                    <m:t>𝑇</m:t>
                                  </m:r>
                                </m:sup>
                              </m:sSup>
                            </m:e>
                          </m:d>
                        </m:e>
                        <m:sub>
                          <m:r>
                            <a:rPr lang="en-CA" sz="2000" i="1">
                              <a:latin typeface="Cambria Math" panose="02040503050406030204" pitchFamily="18" charset="0"/>
                            </a:rPr>
                            <m:t>𝐹</m:t>
                          </m:r>
                        </m:sub>
                      </m:sSub>
                    </m:oMath>
                  </m:oMathPara>
                </a14:m>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000" i="1">
                          <a:latin typeface="Cambria Math" panose="02040503050406030204" pitchFamily="18" charset="0"/>
                        </a:rPr>
                        <m:t>𝑠</m:t>
                      </m:r>
                      <m:r>
                        <a:rPr lang="en-CA" sz="2000" i="1">
                          <a:latin typeface="Cambria Math" panose="02040503050406030204" pitchFamily="18" charset="0"/>
                        </a:rPr>
                        <m:t>.</m:t>
                      </m:r>
                      <m:r>
                        <a:rPr lang="en-CA" sz="2000" i="1">
                          <a:latin typeface="Cambria Math" panose="02040503050406030204" pitchFamily="18" charset="0"/>
                        </a:rPr>
                        <m:t>𝑡</m:t>
                      </m:r>
                    </m:oMath>
                  </m:oMathPara>
                </a14:m>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000" i="1">
                          <a:latin typeface="Cambria Math" panose="02040503050406030204" pitchFamily="18" charset="0"/>
                        </a:rPr>
                        <m:t>𝑟𝑎𝑛𝑘</m:t>
                      </m:r>
                      <m:r>
                        <a:rPr lang="en-CA" sz="2000" i="1">
                          <a:latin typeface="Cambria Math" panose="02040503050406030204" pitchFamily="18" charset="0"/>
                        </a:rPr>
                        <m:t> (</m:t>
                      </m:r>
                      <m:r>
                        <a:rPr lang="en-CA" sz="2000" i="1">
                          <a:latin typeface="Cambria Math" panose="02040503050406030204" pitchFamily="18" charset="0"/>
                        </a:rPr>
                        <m:t>𝐿</m:t>
                      </m:r>
                      <m:r>
                        <a:rPr lang="en-CA" sz="2000" i="1">
                          <a:latin typeface="Cambria Math" panose="02040503050406030204" pitchFamily="18" charset="0"/>
                        </a:rPr>
                        <m:t>)≤</m:t>
                      </m:r>
                      <m:r>
                        <a:rPr lang="en-CA" sz="2000" i="1" smtClean="0">
                          <a:solidFill>
                            <a:srgbClr val="FF0000"/>
                          </a:solidFill>
                          <a:latin typeface="Cambria Math" panose="02040503050406030204" pitchFamily="18" charset="0"/>
                          <a:ea typeface="Cambria Math" panose="02040503050406030204" pitchFamily="18" charset="0"/>
                        </a:rPr>
                        <m:t>𝑟</m:t>
                      </m:r>
                    </m:oMath>
                  </m:oMathPara>
                </a14:m>
                <a:endParaRPr lang="en-CA" sz="2000" dirty="0">
                  <a:solidFill>
                    <a:srgbClr val="FF0000"/>
                  </a:solidFill>
                </a:endParaRPr>
              </a:p>
              <a:p>
                <a:pPr marL="0" indent="0">
                  <a:buNone/>
                </a:pPr>
                <a:r>
                  <a:rPr lang="en-CA" dirty="0">
                    <a:latin typeface="Times" panose="02020603050405020304" pitchFamily="18" charset="0"/>
                    <a:cs typeface="Times" panose="02020603050405020304" pitchFamily="18" charset="0"/>
                  </a:rPr>
                  <a:t>                                                         </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2508" y="1222802"/>
                <a:ext cx="8458200" cy="45720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A3FBCD6E-774B-4A50-A725-33D7D636EBD4}" type="slidenum">
              <a:rPr lang="en-US" smtClean="0"/>
              <a:pPr/>
              <a:t>10</a:t>
            </a:fld>
            <a:endParaRPr lang="en-US" dirty="0"/>
          </a:p>
        </p:txBody>
      </p:sp>
      <p:sp>
        <p:nvSpPr>
          <p:cNvPr id="5" name="Rectangle 4"/>
          <p:cNvSpPr/>
          <p:nvPr/>
        </p:nvSpPr>
        <p:spPr bwMode="auto">
          <a:xfrm>
            <a:off x="3429000" y="3886200"/>
            <a:ext cx="2362200" cy="112611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7" name="Rectangle 6"/>
          <p:cNvSpPr/>
          <p:nvPr/>
        </p:nvSpPr>
        <p:spPr bwMode="auto">
          <a:xfrm>
            <a:off x="3276600" y="1143000"/>
            <a:ext cx="2514600" cy="10831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cxnSp>
        <p:nvCxnSpPr>
          <p:cNvPr id="10" name="Straight Arrow Connector 9"/>
          <p:cNvCxnSpPr>
            <a:stCxn id="7" idx="2"/>
          </p:cNvCxnSpPr>
          <p:nvPr/>
        </p:nvCxnSpPr>
        <p:spPr bwMode="auto">
          <a:xfrm>
            <a:off x="4533900" y="2226124"/>
            <a:ext cx="38100" cy="166007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p:cNvSpPr txBox="1"/>
          <p:nvPr/>
        </p:nvSpPr>
        <p:spPr>
          <a:xfrm>
            <a:off x="6019800" y="1371600"/>
            <a:ext cx="2895600" cy="923330"/>
          </a:xfrm>
          <a:prstGeom prst="rect">
            <a:avLst/>
          </a:prstGeom>
          <a:noFill/>
        </p:spPr>
        <p:txBody>
          <a:bodyPr wrap="square" lIns="91440" tIns="45720" rIns="91440" bIns="45720" rtlCol="0" anchor="t">
            <a:spAutoFit/>
          </a:bodyPr>
          <a:lstStyle/>
          <a:p>
            <a:r>
              <a:rPr lang="en-CA" sz="1800" dirty="0"/>
              <a:t>Convex Relaxed Low rank</a:t>
            </a:r>
          </a:p>
          <a:p>
            <a:r>
              <a:rPr lang="en-CA" sz="1800" dirty="0">
                <a:latin typeface="Times"/>
                <a:cs typeface="Times"/>
              </a:rPr>
              <a:t> Approximation or Mean square error regularized</a:t>
            </a:r>
            <a:endParaRPr lang="en-CA" sz="1800" dirty="0">
              <a:cs typeface="Times"/>
            </a:endParaRPr>
          </a:p>
        </p:txBody>
      </p:sp>
      <p:sp>
        <p:nvSpPr>
          <p:cNvPr id="14" name="TextBox 13"/>
          <p:cNvSpPr txBox="1"/>
          <p:nvPr/>
        </p:nvSpPr>
        <p:spPr>
          <a:xfrm>
            <a:off x="6407053" y="4126089"/>
            <a:ext cx="2274982" cy="646331"/>
          </a:xfrm>
          <a:prstGeom prst="rect">
            <a:avLst/>
          </a:prstGeom>
          <a:noFill/>
        </p:spPr>
        <p:txBody>
          <a:bodyPr wrap="none" rtlCol="0">
            <a:spAutoFit/>
          </a:bodyPr>
          <a:lstStyle/>
          <a:p>
            <a:r>
              <a:rPr lang="en-CA" sz="1800" dirty="0"/>
              <a:t>Nonconvex Low Rank</a:t>
            </a:r>
          </a:p>
          <a:p>
            <a:r>
              <a:rPr lang="en-CA" sz="1800" dirty="0"/>
              <a:t> Approximation</a:t>
            </a:r>
          </a:p>
        </p:txBody>
      </p:sp>
      <mc:AlternateContent xmlns:mc="http://schemas.openxmlformats.org/markup-compatibility/2006" xmlns:a14="http://schemas.microsoft.com/office/drawing/2010/main">
        <mc:Choice Requires="a14">
          <p:sp>
            <p:nvSpPr>
              <p:cNvPr id="15" name="TextBox 14"/>
              <p:cNvSpPr txBox="1"/>
              <p:nvPr/>
            </p:nvSpPr>
            <p:spPr>
              <a:xfrm>
                <a:off x="4525663" y="2827657"/>
                <a:ext cx="14278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𝑟𝑎𝑛𝑘</m:t>
                      </m:r>
                      <m:r>
                        <a:rPr lang="en-CA" i="1">
                          <a:latin typeface="Cambria Math" panose="02040503050406030204" pitchFamily="18" charset="0"/>
                        </a:rPr>
                        <m:t> (</m:t>
                      </m:r>
                      <m:r>
                        <a:rPr lang="en-CA" i="1">
                          <a:latin typeface="Cambria Math" panose="02040503050406030204" pitchFamily="18" charset="0"/>
                        </a:rPr>
                        <m:t>𝐿</m:t>
                      </m:r>
                      <m:r>
                        <a:rPr lang="en-CA" i="1">
                          <a:latin typeface="Cambria Math" panose="02040503050406030204" pitchFamily="18" charset="0"/>
                        </a:rPr>
                        <m:t>)</m:t>
                      </m:r>
                    </m:oMath>
                  </m:oMathPara>
                </a14:m>
                <a:endParaRPr lang="en-CA" dirty="0"/>
              </a:p>
            </p:txBody>
          </p:sp>
        </mc:Choice>
        <mc:Fallback xmlns="">
          <p:sp>
            <p:nvSpPr>
              <p:cNvPr id="15" name="TextBox 14"/>
              <p:cNvSpPr txBox="1">
                <a:spLocks noRot="1" noChangeAspect="1" noMove="1" noResize="1" noEditPoints="1" noAdjustHandles="1" noChangeArrowheads="1" noChangeShapeType="1" noTextEdit="1"/>
              </p:cNvSpPr>
              <p:nvPr/>
            </p:nvSpPr>
            <p:spPr>
              <a:xfrm>
                <a:off x="4525663" y="2827657"/>
                <a:ext cx="1427891" cy="461665"/>
              </a:xfrm>
              <a:prstGeom prst="rect">
                <a:avLst/>
              </a:prstGeom>
              <a:blipFill>
                <a:blip r:embed="rId3"/>
                <a:stretch>
                  <a:fillRect r="-426" b="-18421"/>
                </a:stretch>
              </a:blipFill>
            </p:spPr>
            <p:txBody>
              <a:bodyPr/>
              <a:lstStyle/>
              <a:p>
                <a:r>
                  <a:rPr lang="en-CA">
                    <a:noFill/>
                  </a:rPr>
                  <a:t> </a:t>
                </a:r>
              </a:p>
            </p:txBody>
          </p:sp>
        </mc:Fallback>
      </mc:AlternateContent>
      <p:sp>
        <p:nvSpPr>
          <p:cNvPr id="16" name="TextBox 15"/>
          <p:cNvSpPr txBox="1"/>
          <p:nvPr/>
        </p:nvSpPr>
        <p:spPr>
          <a:xfrm>
            <a:off x="935376" y="1556265"/>
            <a:ext cx="1364476" cy="369332"/>
          </a:xfrm>
          <a:prstGeom prst="rect">
            <a:avLst/>
          </a:prstGeom>
          <a:noFill/>
        </p:spPr>
        <p:txBody>
          <a:bodyPr wrap="none" rtlCol="0">
            <a:spAutoFit/>
          </a:bodyPr>
          <a:lstStyle/>
          <a:p>
            <a:r>
              <a:rPr lang="en-CA" sz="1800" dirty="0"/>
              <a:t>Initialization</a:t>
            </a:r>
          </a:p>
        </p:txBody>
      </p:sp>
      <p:sp>
        <p:nvSpPr>
          <p:cNvPr id="18" name="TextBox 17"/>
          <p:cNvSpPr txBox="1"/>
          <p:nvPr/>
        </p:nvSpPr>
        <p:spPr>
          <a:xfrm>
            <a:off x="692617" y="5609188"/>
            <a:ext cx="7000250" cy="584775"/>
          </a:xfrm>
          <a:prstGeom prst="rect">
            <a:avLst/>
          </a:prstGeom>
          <a:noFill/>
        </p:spPr>
        <p:txBody>
          <a:bodyPr wrap="none" rtlCol="0">
            <a:spAutoFit/>
          </a:bodyPr>
          <a:lstStyle/>
          <a:p>
            <a:r>
              <a:rPr lang="en-CA" sz="1600" dirty="0"/>
              <a:t>I first compute </a:t>
            </a:r>
            <a:r>
              <a:rPr lang="en-CA" sz="1600" dirty="0">
                <a:solidFill>
                  <a:srgbClr val="FF0000"/>
                </a:solidFill>
              </a:rPr>
              <a:t>rank (L) </a:t>
            </a:r>
            <a:r>
              <a:rPr lang="en-CA" sz="1600" dirty="0"/>
              <a:t>using convex relaxed low-rank approximation and used </a:t>
            </a:r>
          </a:p>
          <a:p>
            <a:r>
              <a:rPr lang="en-CA" sz="1600" dirty="0"/>
              <a:t>to initialize nonconvex low-rank approximation</a:t>
            </a:r>
          </a:p>
        </p:txBody>
      </p:sp>
      <p:pic>
        <p:nvPicPr>
          <p:cNvPr id="4100" name="Picture 4" descr="Strategies for Global Optimization | by Syed Sadat Nazrul | Towards Data  Science">
            <a:extLst>
              <a:ext uri="{FF2B5EF4-FFF2-40B4-BE49-F238E27FC236}">
                <a16:creationId xmlns:a16="http://schemas.microsoft.com/office/drawing/2014/main" id="{203B1DA0-35C2-4141-A4D9-48618024A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6200"/>
            <a:ext cx="3283085" cy="292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91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74C8-CD74-4FF9-B342-E253ECF13DFC}"/>
              </a:ext>
            </a:extLst>
          </p:cNvPr>
          <p:cNvSpPr>
            <a:spLocks noGrp="1"/>
          </p:cNvSpPr>
          <p:nvPr>
            <p:ph type="title"/>
          </p:nvPr>
        </p:nvSpPr>
        <p:spPr>
          <a:xfrm>
            <a:off x="190499" y="17253"/>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Kinematic Dataset of Surgical Task</a:t>
            </a:r>
          </a:p>
        </p:txBody>
      </p:sp>
      <p:sp>
        <p:nvSpPr>
          <p:cNvPr id="4" name="Slide Number Placeholder 3">
            <a:extLst>
              <a:ext uri="{FF2B5EF4-FFF2-40B4-BE49-F238E27FC236}">
                <a16:creationId xmlns:a16="http://schemas.microsoft.com/office/drawing/2014/main" id="{A888E466-2EE1-4EF7-A3CC-2AF7345C9DEB}"/>
              </a:ext>
            </a:extLst>
          </p:cNvPr>
          <p:cNvSpPr>
            <a:spLocks noGrp="1"/>
          </p:cNvSpPr>
          <p:nvPr>
            <p:ph type="sldNum" sz="quarter" idx="4"/>
          </p:nvPr>
        </p:nvSpPr>
        <p:spPr/>
        <p:txBody>
          <a:bodyPr/>
          <a:lstStyle/>
          <a:p>
            <a:fld id="{A3FBCD6E-774B-4A50-A725-33D7D636EBD4}" type="slidenum">
              <a:rPr lang="en-US" smtClean="0"/>
              <a:pPr/>
              <a:t>11</a:t>
            </a:fld>
            <a:endParaRPr lang="en-US" dirty="0"/>
          </a:p>
        </p:txBody>
      </p:sp>
      <p:pic>
        <p:nvPicPr>
          <p:cNvPr id="6" name="Picture 5">
            <a:extLst>
              <a:ext uri="{FF2B5EF4-FFF2-40B4-BE49-F238E27FC236}">
                <a16:creationId xmlns:a16="http://schemas.microsoft.com/office/drawing/2014/main" id="{088E0BE1-47D5-4549-BF06-8F128F6004AA}"/>
              </a:ext>
            </a:extLst>
          </p:cNvPr>
          <p:cNvPicPr>
            <a:picLocks noChangeAspect="1"/>
          </p:cNvPicPr>
          <p:nvPr/>
        </p:nvPicPr>
        <p:blipFill>
          <a:blip r:embed="rId2"/>
          <a:stretch>
            <a:fillRect/>
          </a:stretch>
        </p:blipFill>
        <p:spPr>
          <a:xfrm>
            <a:off x="76200" y="536183"/>
            <a:ext cx="7890967" cy="1344453"/>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0AA2558F-1C5A-4DB6-B6C1-7D8EF0C132FF}"/>
                  </a:ext>
                </a:extLst>
              </p:cNvPr>
              <p:cNvGraphicFramePr>
                <a:graphicFrameLocks noGrp="1"/>
              </p:cNvGraphicFramePr>
              <p:nvPr>
                <p:extLst>
                  <p:ext uri="{D42A27DB-BD31-4B8C-83A1-F6EECF244321}">
                    <p14:modId xmlns:p14="http://schemas.microsoft.com/office/powerpoint/2010/main" val="1955407533"/>
                  </p:ext>
                </p:extLst>
              </p:nvPr>
            </p:nvGraphicFramePr>
            <p:xfrm>
              <a:off x="190499" y="1790748"/>
              <a:ext cx="7423149" cy="4318002"/>
            </p:xfrm>
            <a:graphic>
              <a:graphicData uri="http://schemas.openxmlformats.org/drawingml/2006/table">
                <a:tbl>
                  <a:tblPr firstRow="1" bandRow="1">
                    <a:tableStyleId>{5C22544A-7EE6-4342-B048-85BDC9FD1C3A}</a:tableStyleId>
                  </a:tblPr>
                  <a:tblGrid>
                    <a:gridCol w="1720438">
                      <a:extLst>
                        <a:ext uri="{9D8B030D-6E8A-4147-A177-3AD203B41FA5}">
                          <a16:colId xmlns:a16="http://schemas.microsoft.com/office/drawing/2014/main" val="1420436937"/>
                        </a:ext>
                      </a:extLst>
                    </a:gridCol>
                    <a:gridCol w="1678329">
                      <a:extLst>
                        <a:ext uri="{9D8B030D-6E8A-4147-A177-3AD203B41FA5}">
                          <a16:colId xmlns:a16="http://schemas.microsoft.com/office/drawing/2014/main" val="1924558178"/>
                        </a:ext>
                      </a:extLst>
                    </a:gridCol>
                    <a:gridCol w="4024382">
                      <a:extLst>
                        <a:ext uri="{9D8B030D-6E8A-4147-A177-3AD203B41FA5}">
                          <a16:colId xmlns:a16="http://schemas.microsoft.com/office/drawing/2014/main" val="334981392"/>
                        </a:ext>
                      </a:extLst>
                    </a:gridCol>
                  </a:tblGrid>
                  <a:tr h="332154">
                    <a:tc>
                      <a:txBody>
                        <a:bodyPr/>
                        <a:lstStyle/>
                        <a:p>
                          <a:r>
                            <a:rPr lang="en-US" sz="1200" dirty="0">
                              <a:solidFill>
                                <a:schemeClr val="tx1"/>
                              </a:solidFill>
                              <a:latin typeface="Times" panose="02020603050405020304" pitchFamily="18" charset="0"/>
                              <a:cs typeface="Times" panose="02020603050405020304" pitchFamily="18" charset="0"/>
                            </a:rPr>
                            <a:t>Column Indices</a:t>
                          </a:r>
                        </a:p>
                      </a:txBody>
                      <a:tcPr/>
                    </a:tc>
                    <a:tc>
                      <a:txBody>
                        <a:bodyPr/>
                        <a:lstStyle/>
                        <a:p>
                          <a:r>
                            <a:rPr lang="en-US" sz="1200" dirty="0">
                              <a:solidFill>
                                <a:schemeClr val="tx1"/>
                              </a:solidFill>
                              <a:latin typeface="Times" panose="02020603050405020304" pitchFamily="18" charset="0"/>
                              <a:cs typeface="Times" panose="02020603050405020304" pitchFamily="18" charset="0"/>
                            </a:rPr>
                            <a:t>Number of Variables</a:t>
                          </a:r>
                        </a:p>
                      </a:txBody>
                      <a:tcPr/>
                    </a:tc>
                    <a:tc>
                      <a:txBody>
                        <a:bodyPr/>
                        <a:lstStyle/>
                        <a:p>
                          <a:r>
                            <a:rPr lang="en-US" sz="1200" b="1" dirty="0">
                              <a:solidFill>
                                <a:schemeClr val="tx1"/>
                              </a:solidFill>
                              <a:latin typeface="Times" panose="02020603050405020304" pitchFamily="18" charset="0"/>
                              <a:cs typeface="Times" panose="02020603050405020304" pitchFamily="18" charset="0"/>
                            </a:rPr>
                            <a:t>Descriptions of Variables</a:t>
                          </a:r>
                        </a:p>
                      </a:txBody>
                      <a:tcPr/>
                    </a:tc>
                    <a:extLst>
                      <a:ext uri="{0D108BD9-81ED-4DB2-BD59-A6C34878D82A}">
                        <a16:rowId xmlns:a16="http://schemas.microsoft.com/office/drawing/2014/main" val="2006324654"/>
                      </a:ext>
                    </a:extLst>
                  </a:tr>
                  <a:tr h="332154">
                    <a:tc>
                      <a:txBody>
                        <a:bodyPr/>
                        <a:lstStyle/>
                        <a:p>
                          <a:r>
                            <a:rPr lang="en-US" sz="1200" dirty="0">
                              <a:latin typeface="Times" panose="02020603050405020304" pitchFamily="18" charset="0"/>
                              <a:cs typeface="Times" panose="02020603050405020304" pitchFamily="18" charset="0"/>
                            </a:rPr>
                            <a:t>1-3</a:t>
                          </a: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tool tip position (</a:t>
                          </a:r>
                          <a14:m>
                            <m:oMath xmlns:m="http://schemas.openxmlformats.org/officeDocument/2006/math">
                              <m:r>
                                <a:rPr lang="en-US" sz="1200" b="0" i="1" u="none" strike="noStrike" kern="1200" baseline="0" dirty="0" smtClean="0">
                                  <a:solidFill>
                                    <a:schemeClr val="dk1"/>
                                  </a:solidFill>
                                  <a:latin typeface="Cambria Math" panose="02040503050406030204" pitchFamily="18" charset="0"/>
                                  <a:ea typeface="+mn-ea"/>
                                  <a:cs typeface="+mn-cs"/>
                                </a:rPr>
                                <m:t>𝑥𝑦𝑧</m:t>
                              </m:r>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608158096"/>
                      </a:ext>
                    </a:extLst>
                  </a:tr>
                  <a:tr h="332154">
                    <a:tc>
                      <a:txBody>
                        <a:bodyPr/>
                        <a:lstStyle/>
                        <a:p>
                          <a:r>
                            <a:rPr lang="en-US" sz="1200" dirty="0">
                              <a:latin typeface="Times" panose="02020603050405020304" pitchFamily="18" charset="0"/>
                              <a:cs typeface="Times" panose="02020603050405020304" pitchFamily="18" charset="0"/>
                            </a:rPr>
                            <a:t>4-12</a:t>
                          </a:r>
                        </a:p>
                      </a:txBody>
                      <a:tcPr/>
                    </a:tc>
                    <a:tc>
                      <a:txBody>
                        <a:bodyPr/>
                        <a:lstStyle/>
                        <a:p>
                          <a:r>
                            <a:rPr lang="en-US" sz="1200" dirty="0">
                              <a:latin typeface="Times" panose="02020603050405020304" pitchFamily="18" charset="0"/>
                              <a:cs typeface="Times" panose="02020603050405020304" pitchFamily="18" charset="0"/>
                            </a:rPr>
                            <a:t>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tool tip rotation matrix (R)</a:t>
                          </a:r>
                          <a:endParaRPr lang="en-US" sz="1200" baseline="-250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83139728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13-15</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tool tip linear velocity (</a:t>
                          </a:r>
                          <a14:m>
                            <m:oMath xmlns:m="http://schemas.openxmlformats.org/officeDocument/2006/math">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𝑥</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𝑦</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𝑧</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320946032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16-18</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tool tip rotational velocity (</a:t>
                          </a:r>
                          <a14:m>
                            <m:oMath xmlns:m="http://schemas.openxmlformats.org/officeDocument/2006/math">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𝛼</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𝛽</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𝛾</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412908972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19</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gripper angle velocity (</a:t>
                          </a:r>
                          <a14:m>
                            <m:oMath xmlns:m="http://schemas.openxmlformats.org/officeDocument/2006/math">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𝜃</m:t>
                              </m:r>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3211619428"/>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20-38</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Right MTM kinematics</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023529979"/>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39-41</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tool tip position (</a:t>
                          </a:r>
                          <a14:m>
                            <m:oMath xmlns:m="http://schemas.openxmlformats.org/officeDocument/2006/math">
                              <m:r>
                                <a:rPr lang="en-US" sz="1200" b="0" i="1" u="none" strike="noStrike" kern="1200" baseline="0" dirty="0" smtClean="0">
                                  <a:solidFill>
                                    <a:schemeClr val="dk1"/>
                                  </a:solidFill>
                                  <a:latin typeface="Cambria Math" panose="02040503050406030204" pitchFamily="18" charset="0"/>
                                  <a:ea typeface="+mn-ea"/>
                                  <a:cs typeface="Times" panose="02020603050405020304" pitchFamily="18" charset="0"/>
                                </a:rPr>
                                <m:t>𝑥𝑦𝑧</m:t>
                              </m:r>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471786473"/>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42-50</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tool tip rotation matrix (R)</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613868746"/>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51-53</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tool tip linear velocity (</a:t>
                          </a:r>
                          <a14:m>
                            <m:oMath xmlns:m="http://schemas.openxmlformats.org/officeDocument/2006/math">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𝑥</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𝑦</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𝑧</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260804738"/>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54-56</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tool tip rotational velocity (</a:t>
                          </a:r>
                          <a14:m>
                            <m:oMath xmlns:m="http://schemas.openxmlformats.org/officeDocument/2006/math">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𝛼</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𝛽</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𝛾</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3448451680"/>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57</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gripper angle velocity  (</a:t>
                          </a:r>
                          <a14:m>
                            <m:oMath xmlns:m="http://schemas.openxmlformats.org/officeDocument/2006/math">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𝜃</m:t>
                              </m:r>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2875066563"/>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58-76</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PSM2 kinematics</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78952065"/>
                      </a:ext>
                    </a:extLst>
                  </a:tr>
                </a:tbl>
              </a:graphicData>
            </a:graphic>
          </p:graphicFrame>
        </mc:Choice>
        <mc:Fallback xmlns="">
          <p:graphicFrame>
            <p:nvGraphicFramePr>
              <p:cNvPr id="7" name="Table 7">
                <a:extLst>
                  <a:ext uri="{FF2B5EF4-FFF2-40B4-BE49-F238E27FC236}">
                    <a16:creationId xmlns:a16="http://schemas.microsoft.com/office/drawing/2014/main" id="{0AA2558F-1C5A-4DB6-B6C1-7D8EF0C132FF}"/>
                  </a:ext>
                </a:extLst>
              </p:cNvPr>
              <p:cNvGraphicFramePr>
                <a:graphicFrameLocks noGrp="1"/>
              </p:cNvGraphicFramePr>
              <p:nvPr>
                <p:extLst>
                  <p:ext uri="{D42A27DB-BD31-4B8C-83A1-F6EECF244321}">
                    <p14:modId xmlns:p14="http://schemas.microsoft.com/office/powerpoint/2010/main" val="1955407533"/>
                  </p:ext>
                </p:extLst>
              </p:nvPr>
            </p:nvGraphicFramePr>
            <p:xfrm>
              <a:off x="190499" y="1790748"/>
              <a:ext cx="7423149" cy="4318002"/>
            </p:xfrm>
            <a:graphic>
              <a:graphicData uri="http://schemas.openxmlformats.org/drawingml/2006/table">
                <a:tbl>
                  <a:tblPr firstRow="1" bandRow="1">
                    <a:tableStyleId>{5C22544A-7EE6-4342-B048-85BDC9FD1C3A}</a:tableStyleId>
                  </a:tblPr>
                  <a:tblGrid>
                    <a:gridCol w="1720438">
                      <a:extLst>
                        <a:ext uri="{9D8B030D-6E8A-4147-A177-3AD203B41FA5}">
                          <a16:colId xmlns:a16="http://schemas.microsoft.com/office/drawing/2014/main" val="1420436937"/>
                        </a:ext>
                      </a:extLst>
                    </a:gridCol>
                    <a:gridCol w="1678329">
                      <a:extLst>
                        <a:ext uri="{9D8B030D-6E8A-4147-A177-3AD203B41FA5}">
                          <a16:colId xmlns:a16="http://schemas.microsoft.com/office/drawing/2014/main" val="1924558178"/>
                        </a:ext>
                      </a:extLst>
                    </a:gridCol>
                    <a:gridCol w="4024382">
                      <a:extLst>
                        <a:ext uri="{9D8B030D-6E8A-4147-A177-3AD203B41FA5}">
                          <a16:colId xmlns:a16="http://schemas.microsoft.com/office/drawing/2014/main" val="334981392"/>
                        </a:ext>
                      </a:extLst>
                    </a:gridCol>
                  </a:tblGrid>
                  <a:tr h="332154">
                    <a:tc>
                      <a:txBody>
                        <a:bodyPr/>
                        <a:lstStyle/>
                        <a:p>
                          <a:r>
                            <a:rPr lang="en-US" sz="1200" dirty="0">
                              <a:solidFill>
                                <a:schemeClr val="tx1"/>
                              </a:solidFill>
                              <a:latin typeface="Times" panose="02020603050405020304" pitchFamily="18" charset="0"/>
                              <a:cs typeface="Times" panose="02020603050405020304" pitchFamily="18" charset="0"/>
                            </a:rPr>
                            <a:t>Column Indices</a:t>
                          </a:r>
                        </a:p>
                      </a:txBody>
                      <a:tcPr/>
                    </a:tc>
                    <a:tc>
                      <a:txBody>
                        <a:bodyPr/>
                        <a:lstStyle/>
                        <a:p>
                          <a:r>
                            <a:rPr lang="en-US" sz="1200" dirty="0">
                              <a:solidFill>
                                <a:schemeClr val="tx1"/>
                              </a:solidFill>
                              <a:latin typeface="Times" panose="02020603050405020304" pitchFamily="18" charset="0"/>
                              <a:cs typeface="Times" panose="02020603050405020304" pitchFamily="18" charset="0"/>
                            </a:rPr>
                            <a:t>Number of Variables</a:t>
                          </a:r>
                        </a:p>
                      </a:txBody>
                      <a:tcPr/>
                    </a:tc>
                    <a:tc>
                      <a:txBody>
                        <a:bodyPr/>
                        <a:lstStyle/>
                        <a:p>
                          <a:r>
                            <a:rPr lang="en-US" sz="1200" b="1" dirty="0">
                              <a:solidFill>
                                <a:schemeClr val="tx1"/>
                              </a:solidFill>
                              <a:latin typeface="Times" panose="02020603050405020304" pitchFamily="18" charset="0"/>
                              <a:cs typeface="Times" panose="02020603050405020304" pitchFamily="18" charset="0"/>
                            </a:rPr>
                            <a:t>Descriptions of Variables</a:t>
                          </a:r>
                        </a:p>
                      </a:txBody>
                      <a:tcPr/>
                    </a:tc>
                    <a:extLst>
                      <a:ext uri="{0D108BD9-81ED-4DB2-BD59-A6C34878D82A}">
                        <a16:rowId xmlns:a16="http://schemas.microsoft.com/office/drawing/2014/main" val="2006324654"/>
                      </a:ext>
                    </a:extLst>
                  </a:tr>
                  <a:tr h="332154">
                    <a:tc>
                      <a:txBody>
                        <a:bodyPr/>
                        <a:lstStyle/>
                        <a:p>
                          <a:r>
                            <a:rPr lang="en-US" sz="1200" dirty="0">
                              <a:latin typeface="Times" panose="02020603050405020304" pitchFamily="18" charset="0"/>
                              <a:cs typeface="Times" panose="02020603050405020304" pitchFamily="18" charset="0"/>
                            </a:rPr>
                            <a:t>1-3</a:t>
                          </a: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103704" r="-758" b="-1116667"/>
                          </a:stretch>
                        </a:blipFill>
                      </a:tcPr>
                    </a:tc>
                    <a:extLst>
                      <a:ext uri="{0D108BD9-81ED-4DB2-BD59-A6C34878D82A}">
                        <a16:rowId xmlns:a16="http://schemas.microsoft.com/office/drawing/2014/main" val="1608158096"/>
                      </a:ext>
                    </a:extLst>
                  </a:tr>
                  <a:tr h="332154">
                    <a:tc>
                      <a:txBody>
                        <a:bodyPr/>
                        <a:lstStyle/>
                        <a:p>
                          <a:r>
                            <a:rPr lang="en-US" sz="1200" dirty="0">
                              <a:latin typeface="Times" panose="02020603050405020304" pitchFamily="18" charset="0"/>
                              <a:cs typeface="Times" panose="02020603050405020304" pitchFamily="18" charset="0"/>
                            </a:rPr>
                            <a:t>4-12</a:t>
                          </a:r>
                        </a:p>
                      </a:txBody>
                      <a:tcPr/>
                    </a:tc>
                    <a:tc>
                      <a:txBody>
                        <a:bodyPr/>
                        <a:lstStyle/>
                        <a:p>
                          <a:r>
                            <a:rPr lang="en-US" sz="1200" dirty="0">
                              <a:latin typeface="Times" panose="02020603050405020304" pitchFamily="18" charset="0"/>
                              <a:cs typeface="Times" panose="02020603050405020304" pitchFamily="18" charset="0"/>
                            </a:rPr>
                            <a:t>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tool tip rotation matrix (R)</a:t>
                          </a:r>
                          <a:endParaRPr lang="en-US" sz="1200" baseline="-250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83139728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13-15</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305556" r="-758" b="-914815"/>
                          </a:stretch>
                        </a:blipFill>
                      </a:tcPr>
                    </a:tc>
                    <a:extLst>
                      <a:ext uri="{0D108BD9-81ED-4DB2-BD59-A6C34878D82A}">
                        <a16:rowId xmlns:a16="http://schemas.microsoft.com/office/drawing/2014/main" val="320946032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16-18</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398182" r="-758" b="-798182"/>
                          </a:stretch>
                        </a:blipFill>
                      </a:tcPr>
                    </a:tc>
                    <a:extLst>
                      <a:ext uri="{0D108BD9-81ED-4DB2-BD59-A6C34878D82A}">
                        <a16:rowId xmlns:a16="http://schemas.microsoft.com/office/drawing/2014/main" val="412908972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19</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a:t>
                          </a:r>
                        </a:p>
                      </a:txBody>
                      <a:tcPr/>
                    </a:tc>
                    <a:tc>
                      <a:txBody>
                        <a:bodyPr/>
                        <a:lstStyle/>
                        <a:p>
                          <a:endParaRPr lang="en-US"/>
                        </a:p>
                      </a:txBody>
                      <a:tcPr>
                        <a:blipFill>
                          <a:blip r:embed="rId3"/>
                          <a:stretch>
                            <a:fillRect l="-84697" t="-498182" r="-758" b="-698182"/>
                          </a:stretch>
                        </a:blipFill>
                      </a:tcPr>
                    </a:tc>
                    <a:extLst>
                      <a:ext uri="{0D108BD9-81ED-4DB2-BD59-A6C34878D82A}">
                        <a16:rowId xmlns:a16="http://schemas.microsoft.com/office/drawing/2014/main" val="3211619428"/>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20-38</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Right MTM kinematics</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023529979"/>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39-41</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696364" r="-758" b="-500000"/>
                          </a:stretch>
                        </a:blipFill>
                      </a:tcPr>
                    </a:tc>
                    <a:extLst>
                      <a:ext uri="{0D108BD9-81ED-4DB2-BD59-A6C34878D82A}">
                        <a16:rowId xmlns:a16="http://schemas.microsoft.com/office/drawing/2014/main" val="1471786473"/>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42-50</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tool tip rotation matrix (R)</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613868746"/>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51-53</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912963" r="-758" b="-307407"/>
                          </a:stretch>
                        </a:blipFill>
                      </a:tcPr>
                    </a:tc>
                    <a:extLst>
                      <a:ext uri="{0D108BD9-81ED-4DB2-BD59-A6C34878D82A}">
                        <a16:rowId xmlns:a16="http://schemas.microsoft.com/office/drawing/2014/main" val="1260804738"/>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54-56</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994545" r="-758" b="-201818"/>
                          </a:stretch>
                        </a:blipFill>
                      </a:tcPr>
                    </a:tc>
                    <a:extLst>
                      <a:ext uri="{0D108BD9-81ED-4DB2-BD59-A6C34878D82A}">
                        <a16:rowId xmlns:a16="http://schemas.microsoft.com/office/drawing/2014/main" val="3448451680"/>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57</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a:t>
                          </a:r>
                        </a:p>
                      </a:txBody>
                      <a:tcPr/>
                    </a:tc>
                    <a:tc>
                      <a:txBody>
                        <a:bodyPr/>
                        <a:lstStyle/>
                        <a:p>
                          <a:endParaRPr lang="en-US"/>
                        </a:p>
                      </a:txBody>
                      <a:tcPr>
                        <a:blipFill>
                          <a:blip r:embed="rId3"/>
                          <a:stretch>
                            <a:fillRect l="-84697" t="-1114815" r="-758" b="-105556"/>
                          </a:stretch>
                        </a:blipFill>
                      </a:tcPr>
                    </a:tc>
                    <a:extLst>
                      <a:ext uri="{0D108BD9-81ED-4DB2-BD59-A6C34878D82A}">
                        <a16:rowId xmlns:a16="http://schemas.microsoft.com/office/drawing/2014/main" val="2875066563"/>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58-76</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PSM2 kinematics</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78952065"/>
                      </a:ext>
                    </a:extLst>
                  </a:tr>
                </a:tbl>
              </a:graphicData>
            </a:graphic>
          </p:graphicFrame>
        </mc:Fallback>
      </mc:AlternateContent>
      <p:sp>
        <p:nvSpPr>
          <p:cNvPr id="9" name="TextBox 8">
            <a:extLst>
              <a:ext uri="{FF2B5EF4-FFF2-40B4-BE49-F238E27FC236}">
                <a16:creationId xmlns:a16="http://schemas.microsoft.com/office/drawing/2014/main" id="{15B09902-6AB6-4EA6-9164-AAD0743305AB}"/>
              </a:ext>
            </a:extLst>
          </p:cNvPr>
          <p:cNvSpPr txBox="1"/>
          <p:nvPr/>
        </p:nvSpPr>
        <p:spPr>
          <a:xfrm>
            <a:off x="1805430" y="5954038"/>
            <a:ext cx="6858000" cy="276999"/>
          </a:xfrm>
          <a:prstGeom prst="rect">
            <a:avLst/>
          </a:prstGeom>
          <a:noFill/>
        </p:spPr>
        <p:txBody>
          <a:bodyPr wrap="square">
            <a:spAutoFit/>
          </a:bodyPr>
          <a:lstStyle/>
          <a:p>
            <a:r>
              <a:rPr lang="en-CA" sz="1200" dirty="0"/>
              <a:t>I split the dataset into 90% training and 10% testing data</a:t>
            </a:r>
          </a:p>
        </p:txBody>
      </p:sp>
      <p:sp>
        <p:nvSpPr>
          <p:cNvPr id="11" name="TextBox 10">
            <a:extLst>
              <a:ext uri="{FF2B5EF4-FFF2-40B4-BE49-F238E27FC236}">
                <a16:creationId xmlns:a16="http://schemas.microsoft.com/office/drawing/2014/main" id="{EFDACCAE-0440-4593-837E-DC3DE9B04C48}"/>
              </a:ext>
            </a:extLst>
          </p:cNvPr>
          <p:cNvSpPr txBox="1"/>
          <p:nvPr/>
        </p:nvSpPr>
        <p:spPr>
          <a:xfrm>
            <a:off x="838200" y="6231037"/>
            <a:ext cx="8153400"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Gao, </a:t>
            </a:r>
            <a:r>
              <a:rPr lang="en-US" sz="1100" b="0" i="0" dirty="0" err="1">
                <a:solidFill>
                  <a:srgbClr val="222222"/>
                </a:solidFill>
                <a:effectLst/>
                <a:latin typeface="Arial" panose="020B0604020202020204" pitchFamily="34" charset="0"/>
              </a:rPr>
              <a:t>Yixin</a:t>
            </a:r>
            <a:r>
              <a:rPr lang="en-US" sz="1100" b="0" i="0" dirty="0">
                <a:solidFill>
                  <a:srgbClr val="222222"/>
                </a:solidFill>
                <a:effectLst/>
                <a:latin typeface="Arial" panose="020B0604020202020204" pitchFamily="34" charset="0"/>
              </a:rPr>
              <a:t>, et al. "</a:t>
            </a:r>
            <a:r>
              <a:rPr lang="en-US" sz="1100" b="0" i="0" dirty="0" err="1">
                <a:solidFill>
                  <a:srgbClr val="222222"/>
                </a:solidFill>
                <a:effectLst/>
                <a:latin typeface="Arial" panose="020B0604020202020204" pitchFamily="34" charset="0"/>
              </a:rPr>
              <a:t>Jhu-isi</a:t>
            </a:r>
            <a:r>
              <a:rPr lang="en-US" sz="1100" b="0" i="0" dirty="0">
                <a:solidFill>
                  <a:srgbClr val="222222"/>
                </a:solidFill>
                <a:effectLst/>
                <a:latin typeface="Arial" panose="020B0604020202020204" pitchFamily="34" charset="0"/>
              </a:rPr>
              <a:t> gesture and skill assessment working set (jigsaws): A surgical activity dataset for human motion modeling." </a:t>
            </a:r>
            <a:r>
              <a:rPr lang="en-US" sz="1100" b="0" i="1" dirty="0">
                <a:solidFill>
                  <a:srgbClr val="222222"/>
                </a:solidFill>
                <a:effectLst/>
                <a:latin typeface="Arial" panose="020B0604020202020204" pitchFamily="34" charset="0"/>
              </a:rPr>
              <a:t>MICCAI workshop: M2cai</a:t>
            </a:r>
            <a:r>
              <a:rPr lang="en-US" sz="1100" b="0" i="0" dirty="0">
                <a:solidFill>
                  <a:srgbClr val="222222"/>
                </a:solidFill>
                <a:effectLst/>
                <a:latin typeface="Arial" panose="020B0604020202020204" pitchFamily="34" charset="0"/>
              </a:rPr>
              <a:t>. Vol. 3. No. 2014. 2014.</a:t>
            </a:r>
            <a:endParaRPr lang="en-US" sz="1100" dirty="0"/>
          </a:p>
        </p:txBody>
      </p:sp>
      <p:sp>
        <p:nvSpPr>
          <p:cNvPr id="3" name="TextBox 2">
            <a:extLst>
              <a:ext uri="{FF2B5EF4-FFF2-40B4-BE49-F238E27FC236}">
                <a16:creationId xmlns:a16="http://schemas.microsoft.com/office/drawing/2014/main" id="{E33DA7AA-92D6-4D3E-AC4D-E3B95736FE53}"/>
              </a:ext>
            </a:extLst>
          </p:cNvPr>
          <p:cNvSpPr txBox="1"/>
          <p:nvPr/>
        </p:nvSpPr>
        <p:spPr>
          <a:xfrm>
            <a:off x="1447800" y="364191"/>
            <a:ext cx="715260" cy="276999"/>
          </a:xfrm>
          <a:prstGeom prst="rect">
            <a:avLst/>
          </a:prstGeom>
          <a:noFill/>
        </p:spPr>
        <p:txBody>
          <a:bodyPr wrap="none" rtlCol="0">
            <a:spAutoFit/>
          </a:bodyPr>
          <a:lstStyle/>
          <a:p>
            <a:r>
              <a:rPr lang="en-US" sz="1200" dirty="0"/>
              <a:t>Suturing</a:t>
            </a:r>
          </a:p>
        </p:txBody>
      </p:sp>
      <p:sp>
        <p:nvSpPr>
          <p:cNvPr id="10" name="TextBox 9">
            <a:extLst>
              <a:ext uri="{FF2B5EF4-FFF2-40B4-BE49-F238E27FC236}">
                <a16:creationId xmlns:a16="http://schemas.microsoft.com/office/drawing/2014/main" id="{476D4EA5-EA43-411E-99BD-36B97C9F365B}"/>
              </a:ext>
            </a:extLst>
          </p:cNvPr>
          <p:cNvSpPr txBox="1"/>
          <p:nvPr/>
        </p:nvSpPr>
        <p:spPr>
          <a:xfrm>
            <a:off x="6140132" y="372902"/>
            <a:ext cx="1122423" cy="276999"/>
          </a:xfrm>
          <a:prstGeom prst="rect">
            <a:avLst/>
          </a:prstGeom>
          <a:noFill/>
        </p:spPr>
        <p:txBody>
          <a:bodyPr wrap="none" rtlCol="0">
            <a:spAutoFit/>
          </a:bodyPr>
          <a:lstStyle/>
          <a:p>
            <a:r>
              <a:rPr lang="en-US" sz="1200" dirty="0"/>
              <a:t>Needle passing</a:t>
            </a:r>
          </a:p>
        </p:txBody>
      </p:sp>
      <p:sp>
        <p:nvSpPr>
          <p:cNvPr id="12" name="TextBox 11">
            <a:extLst>
              <a:ext uri="{FF2B5EF4-FFF2-40B4-BE49-F238E27FC236}">
                <a16:creationId xmlns:a16="http://schemas.microsoft.com/office/drawing/2014/main" id="{1356D4DA-D4BF-48FE-8F97-FF79E6C59AB0}"/>
              </a:ext>
            </a:extLst>
          </p:cNvPr>
          <p:cNvSpPr txBox="1"/>
          <p:nvPr/>
        </p:nvSpPr>
        <p:spPr>
          <a:xfrm>
            <a:off x="3818907" y="366886"/>
            <a:ext cx="901657" cy="276999"/>
          </a:xfrm>
          <a:prstGeom prst="rect">
            <a:avLst/>
          </a:prstGeom>
          <a:noFill/>
        </p:spPr>
        <p:txBody>
          <a:bodyPr wrap="none" rtlCol="0">
            <a:spAutoFit/>
          </a:bodyPr>
          <a:lstStyle/>
          <a:p>
            <a:r>
              <a:rPr lang="en-US" sz="1200" dirty="0"/>
              <a:t>Knot-Tying</a:t>
            </a:r>
          </a:p>
        </p:txBody>
      </p:sp>
      <p:pic>
        <p:nvPicPr>
          <p:cNvPr id="1026" name="Picture 2" descr="daVinci Robot">
            <a:extLst>
              <a:ext uri="{FF2B5EF4-FFF2-40B4-BE49-F238E27FC236}">
                <a16:creationId xmlns:a16="http://schemas.microsoft.com/office/drawing/2014/main" id="{7CC5BC07-184B-49C6-A506-4B2BCD337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324600" y="3429000"/>
            <a:ext cx="2819400" cy="261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857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FC31D-25E6-460D-B3CF-D7C8F4122064}"/>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Evaluation (Knot-Tying Task)</a:t>
            </a:r>
          </a:p>
        </p:txBody>
      </p:sp>
      <p:sp>
        <p:nvSpPr>
          <p:cNvPr id="4" name="Slide Number Placeholder 3">
            <a:extLst>
              <a:ext uri="{FF2B5EF4-FFF2-40B4-BE49-F238E27FC236}">
                <a16:creationId xmlns:a16="http://schemas.microsoft.com/office/drawing/2014/main" id="{13FA91E9-A56D-4AE9-99C7-045D7BF7327D}"/>
              </a:ext>
            </a:extLst>
          </p:cNvPr>
          <p:cNvSpPr>
            <a:spLocks noGrp="1"/>
          </p:cNvSpPr>
          <p:nvPr>
            <p:ph type="sldNum" sz="quarter" idx="4"/>
          </p:nvPr>
        </p:nvSpPr>
        <p:spPr/>
        <p:txBody>
          <a:bodyPr/>
          <a:lstStyle/>
          <a:p>
            <a:fld id="{A3FBCD6E-774B-4A50-A725-33D7D636EBD4}" type="slidenum">
              <a:rPr lang="en-US" smtClean="0"/>
              <a:pPr/>
              <a:t>12</a:t>
            </a:fld>
            <a:endParaRPr lang="en-US" dirty="0"/>
          </a:p>
        </p:txBody>
      </p:sp>
      <p:pic>
        <p:nvPicPr>
          <p:cNvPr id="8" name="Picture 7">
            <a:extLst>
              <a:ext uri="{FF2B5EF4-FFF2-40B4-BE49-F238E27FC236}">
                <a16:creationId xmlns:a16="http://schemas.microsoft.com/office/drawing/2014/main" id="{AB288A5A-70AB-4664-9F1D-0D40A8BEB2C0}"/>
              </a:ext>
            </a:extLst>
          </p:cNvPr>
          <p:cNvPicPr>
            <a:picLocks noChangeAspect="1"/>
          </p:cNvPicPr>
          <p:nvPr/>
        </p:nvPicPr>
        <p:blipFill>
          <a:blip r:embed="rId2"/>
          <a:stretch>
            <a:fillRect/>
          </a:stretch>
        </p:blipFill>
        <p:spPr>
          <a:xfrm>
            <a:off x="381000" y="990600"/>
            <a:ext cx="3581400" cy="3200399"/>
          </a:xfrm>
          <a:prstGeom prst="rect">
            <a:avLst/>
          </a:prstGeom>
        </p:spPr>
      </p:pic>
      <p:pic>
        <p:nvPicPr>
          <p:cNvPr id="10" name="Picture 9">
            <a:extLst>
              <a:ext uri="{FF2B5EF4-FFF2-40B4-BE49-F238E27FC236}">
                <a16:creationId xmlns:a16="http://schemas.microsoft.com/office/drawing/2014/main" id="{3759ECE4-E0C7-433F-91FA-A17773EA8D7E}"/>
              </a:ext>
            </a:extLst>
          </p:cNvPr>
          <p:cNvPicPr>
            <a:picLocks noChangeAspect="1"/>
          </p:cNvPicPr>
          <p:nvPr/>
        </p:nvPicPr>
        <p:blipFill>
          <a:blip r:embed="rId3"/>
          <a:stretch>
            <a:fillRect/>
          </a:stretch>
        </p:blipFill>
        <p:spPr>
          <a:xfrm>
            <a:off x="4114799" y="838200"/>
            <a:ext cx="3914349" cy="3429000"/>
          </a:xfrm>
          <a:prstGeom prst="rect">
            <a:avLst/>
          </a:prstGeom>
        </p:spPr>
      </p:pic>
    </p:spTree>
    <p:extLst>
      <p:ext uri="{BB962C8B-B14F-4D97-AF65-F5344CB8AC3E}">
        <p14:creationId xmlns:p14="http://schemas.microsoft.com/office/powerpoint/2010/main" val="3501140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693" y="1028335"/>
            <a:ext cx="8458200" cy="4572000"/>
          </a:xfrm>
        </p:spPr>
        <p:txBody>
          <a:bodyPr/>
          <a:lstStyle/>
          <a:p>
            <a:r>
              <a:rPr lang="en-US" dirty="0"/>
              <a:t> </a:t>
            </a:r>
            <a:r>
              <a:rPr lang="en-US" sz="1800" dirty="0">
                <a:latin typeface="Times" panose="02020603050405020304" pitchFamily="18" charset="0"/>
                <a:cs typeface="Times" panose="02020603050405020304" pitchFamily="18" charset="0"/>
              </a:rPr>
              <a:t>I use haptic traces of different surgical tasks. We incorporated  packet loss rates of 10^-4,  10^-3,  10^-2, and 10^-1 obtained after 50 haptic sessions into the original datasets  to represent the estimated randomly lost haptic sample. </a:t>
            </a:r>
          </a:p>
          <a:p>
            <a:pPr marL="0" indent="0">
              <a:buNone/>
            </a:pPr>
            <a:r>
              <a:rPr lang="en-US" sz="1800" dirty="0">
                <a:latin typeface="Times" panose="02020603050405020304" pitchFamily="18" charset="0"/>
                <a:cs typeface="Times" panose="02020603050405020304" pitchFamily="18" charset="0"/>
              </a:rPr>
              <a:t>.</a:t>
            </a:r>
            <a:endParaRPr lang="en-CA" sz="1800"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4"/>
          </p:nvPr>
        </p:nvSpPr>
        <p:spPr/>
        <p:txBody>
          <a:bodyPr/>
          <a:lstStyle/>
          <a:p>
            <a:fld id="{A3FBCD6E-774B-4A50-A725-33D7D636EBD4}" type="slidenum">
              <a:rPr lang="en-US" smtClean="0"/>
              <a:pPr/>
              <a:t>13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145" y="2346705"/>
            <a:ext cx="2477641" cy="1888922"/>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814" y="2217473"/>
            <a:ext cx="2877438" cy="219372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13" y="2185119"/>
            <a:ext cx="2895545" cy="2398845"/>
          </a:xfrm>
          <a:prstGeom prst="rect">
            <a:avLst/>
          </a:prstGeom>
        </p:spPr>
      </p:pic>
      <p:sp>
        <p:nvSpPr>
          <p:cNvPr id="5" name="Rectangle 4"/>
          <p:cNvSpPr/>
          <p:nvPr/>
        </p:nvSpPr>
        <p:spPr>
          <a:xfrm>
            <a:off x="193624" y="162514"/>
            <a:ext cx="1293944" cy="400110"/>
          </a:xfrm>
          <a:prstGeom prst="rect">
            <a:avLst/>
          </a:prstGeom>
        </p:spPr>
        <p:txBody>
          <a:bodyPr wrap="none">
            <a:spAutoFit/>
          </a:bodyPr>
          <a:lstStyle/>
          <a:p>
            <a:r>
              <a:rPr lang="en-CA" sz="2000" dirty="0">
                <a:solidFill>
                  <a:srgbClr val="FF0000"/>
                </a:solidFill>
              </a:rPr>
              <a:t>Evaluation</a:t>
            </a:r>
            <a:endParaRPr lang="en-CA" sz="2000" dirty="0"/>
          </a:p>
        </p:txBody>
      </p:sp>
      <p:sp>
        <p:nvSpPr>
          <p:cNvPr id="6" name="Rectangle 5"/>
          <p:cNvSpPr/>
          <p:nvPr/>
        </p:nvSpPr>
        <p:spPr>
          <a:xfrm>
            <a:off x="351713" y="5769637"/>
            <a:ext cx="7924800" cy="646331"/>
          </a:xfrm>
          <a:prstGeom prst="rect">
            <a:avLst/>
          </a:prstGeom>
        </p:spPr>
        <p:txBody>
          <a:bodyPr wrap="square">
            <a:spAutoFit/>
          </a:bodyPr>
          <a:lstStyle/>
          <a:p>
            <a:pPr marL="0" lvl="0" indent="0">
              <a:buNone/>
            </a:pPr>
            <a:r>
              <a:rPr lang="en-US" sz="1200" b="1" dirty="0">
                <a:latin typeface="Times" panose="02020603050405020304" pitchFamily="18" charset="0"/>
                <a:cs typeface="Times" panose="02020603050405020304" pitchFamily="18" charset="0"/>
              </a:rPr>
              <a:t>Francis </a:t>
            </a:r>
            <a:r>
              <a:rPr lang="en-US" sz="1200" b="1" dirty="0" err="1">
                <a:latin typeface="Times" panose="02020603050405020304" pitchFamily="18" charset="0"/>
                <a:cs typeface="Times" panose="02020603050405020304" pitchFamily="18" charset="0"/>
              </a:rPr>
              <a:t>Boabang</a:t>
            </a:r>
            <a:r>
              <a:rPr lang="en-US" sz="1200" dirty="0">
                <a:latin typeface="Times" panose="02020603050405020304" pitchFamily="18" charset="0"/>
                <a:cs typeface="Times" panose="02020603050405020304" pitchFamily="18" charset="0"/>
              </a:rPr>
              <a:t>, A. </a:t>
            </a:r>
            <a:r>
              <a:rPr lang="en-US" sz="1200" dirty="0" err="1">
                <a:latin typeface="Times" panose="02020603050405020304" pitchFamily="18" charset="0"/>
                <a:cs typeface="Times" panose="02020603050405020304" pitchFamily="18" charset="0"/>
              </a:rPr>
              <a:t>Ebrahimzadeh</a:t>
            </a:r>
            <a:r>
              <a:rPr lang="en-US" sz="1200" dirty="0">
                <a:latin typeface="Times" panose="02020603050405020304" pitchFamily="18" charset="0"/>
                <a:cs typeface="Times" panose="02020603050405020304" pitchFamily="18" charset="0"/>
              </a:rPr>
              <a:t>, R. </a:t>
            </a:r>
            <a:r>
              <a:rPr lang="en-US" sz="1200" dirty="0" err="1">
                <a:latin typeface="Times" panose="02020603050405020304" pitchFamily="18" charset="0"/>
                <a:cs typeface="Times" panose="02020603050405020304" pitchFamily="18" charset="0"/>
              </a:rPr>
              <a:t>Glitho</a:t>
            </a:r>
            <a:r>
              <a:rPr lang="en-US" sz="1200" dirty="0">
                <a:latin typeface="Times" panose="02020603050405020304" pitchFamily="18" charset="0"/>
                <a:cs typeface="Times" panose="02020603050405020304" pitchFamily="18" charset="0"/>
              </a:rPr>
              <a:t>, H. </a:t>
            </a:r>
            <a:r>
              <a:rPr lang="en-US" sz="1200" dirty="0" err="1">
                <a:latin typeface="Times" panose="02020603050405020304" pitchFamily="18" charset="0"/>
                <a:cs typeface="Times" panose="02020603050405020304" pitchFamily="18" charset="0"/>
              </a:rPr>
              <a:t>Elbiaze</a:t>
            </a:r>
            <a:r>
              <a:rPr lang="en-US" sz="1200" dirty="0">
                <a:latin typeface="Times" panose="02020603050405020304" pitchFamily="18" charset="0"/>
                <a:cs typeface="Times" panose="02020603050405020304" pitchFamily="18" charset="0"/>
              </a:rPr>
              <a:t>, M. Maier and F. </a:t>
            </a:r>
            <a:r>
              <a:rPr lang="en-US" sz="1200" dirty="0" err="1">
                <a:latin typeface="Times" panose="02020603050405020304" pitchFamily="18" charset="0"/>
                <a:cs typeface="Times" panose="02020603050405020304" pitchFamily="18" charset="0"/>
              </a:rPr>
              <a:t>Belqami</a:t>
            </a:r>
            <a:r>
              <a:rPr lang="en-US" sz="1200" dirty="0">
                <a:latin typeface="Times" panose="02020603050405020304" pitchFamily="18" charset="0"/>
                <a:cs typeface="Times" panose="02020603050405020304" pitchFamily="18" charset="0"/>
              </a:rPr>
              <a:t>, "</a:t>
            </a:r>
            <a:r>
              <a:rPr lang="en-US" sz="1200" b="1" dirty="0">
                <a:latin typeface="Times" panose="02020603050405020304" pitchFamily="18" charset="0"/>
                <a:cs typeface="Times" panose="02020603050405020304" pitchFamily="18" charset="0"/>
              </a:rPr>
              <a:t>A Machine Learning Framework for Handling Delayed/Lost Packets in Tactile Internet Remote Robotic Surgery</a:t>
            </a:r>
            <a:r>
              <a:rPr lang="en-US" sz="1200" dirty="0">
                <a:latin typeface="Times" panose="02020603050405020304" pitchFamily="18" charset="0"/>
                <a:cs typeface="Times" panose="02020603050405020304" pitchFamily="18" charset="0"/>
              </a:rPr>
              <a:t>," in IEEE Transactions on Network and Service Management, </a:t>
            </a:r>
            <a:r>
              <a:rPr lang="en-US" sz="1200" dirty="0" err="1">
                <a:latin typeface="Times" panose="02020603050405020304" pitchFamily="18" charset="0"/>
                <a:cs typeface="Times" panose="02020603050405020304" pitchFamily="18" charset="0"/>
              </a:rPr>
              <a:t>doi</a:t>
            </a:r>
            <a:r>
              <a:rPr lang="en-US" sz="1200" dirty="0">
                <a:latin typeface="Times" panose="02020603050405020304" pitchFamily="18" charset="0"/>
                <a:cs typeface="Times" panose="02020603050405020304" pitchFamily="18" charset="0"/>
              </a:rPr>
              <a:t>: 10.1109/TNSM.2021.3106577</a:t>
            </a:r>
            <a:endParaRPr lang="en-CA"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695515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0"/>
            <a:ext cx="8763000" cy="4572000"/>
          </a:xfrm>
        </p:spPr>
        <p:txBody>
          <a:bodyPr/>
          <a:lstStyle/>
          <a:p>
            <a:endParaRPr lang="en-CA" sz="1600" b="1" dirty="0">
              <a:latin typeface="Times" panose="02020603050405020304" pitchFamily="18" charset="0"/>
              <a:cs typeface="Times" panose="02020603050405020304" pitchFamily="18" charset="0"/>
            </a:endParaRPr>
          </a:p>
          <a:p>
            <a:r>
              <a:rPr lang="en-CA" sz="1600" b="1" dirty="0">
                <a:latin typeface="Times" panose="02020603050405020304" pitchFamily="18" charset="0"/>
                <a:cs typeface="Times" panose="02020603050405020304" pitchFamily="18" charset="0"/>
              </a:rPr>
              <a:t>Francis. Boabang</a:t>
            </a:r>
            <a:r>
              <a:rPr lang="en-CA" sz="1600" dirty="0">
                <a:latin typeface="Times" panose="02020603050405020304" pitchFamily="18" charset="0"/>
                <a:cs typeface="Times" panose="02020603050405020304" pitchFamily="18" charset="0"/>
              </a:rPr>
              <a:t>, </a:t>
            </a:r>
            <a:r>
              <a:rPr lang="en-US" sz="1600" baseline="0" dirty="0">
                <a:solidFill>
                  <a:srgbClr val="0070C0"/>
                </a:solidFill>
                <a:effectLst/>
                <a:latin typeface="Times" panose="02020603050405020304" pitchFamily="18" charset="0"/>
                <a:ea typeface="Calibri" panose="020F0502020204030204" pitchFamily="34" charset="0"/>
                <a:cs typeface="Times" panose="02020603050405020304" pitchFamily="18" charset="0"/>
              </a:rPr>
              <a:t>Enhanced Stochastic Gradient Descent Algorithm for Machine Learning Training and Its Application in Remote Surgical Gesture Recognition</a:t>
            </a:r>
            <a:r>
              <a:rPr lang="en-US" sz="1600" dirty="0">
                <a:latin typeface="Times" panose="02020603050405020304" pitchFamily="18" charset="0"/>
                <a:cs typeface="Times" panose="02020603050405020304" pitchFamily="18" charset="0"/>
              </a:rPr>
              <a:t>, (Under Review in IEEE Transaction on Neural Network and Learning Systems)</a:t>
            </a:r>
            <a:endParaRPr lang="en-CA" sz="1600" dirty="0">
              <a:latin typeface="Times" panose="02020603050405020304" pitchFamily="18" charset="0"/>
              <a:cs typeface="Times" panose="02020603050405020304" pitchFamily="18" charset="0"/>
            </a:endParaRPr>
          </a:p>
          <a:p>
            <a:endParaRPr lang="en-CA"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4"/>
          </p:nvPr>
        </p:nvSpPr>
        <p:spPr/>
        <p:txBody>
          <a:bodyPr/>
          <a:lstStyle/>
          <a:p>
            <a:fld id="{A3FBCD6E-774B-4A50-A725-33D7D636EBD4}" type="slidenum">
              <a:rPr lang="en-US" smtClean="0"/>
              <a:pPr/>
              <a:t>14</a:t>
            </a:fld>
            <a:endParaRPr lang="en-US" dirty="0"/>
          </a:p>
        </p:txBody>
      </p:sp>
      <p:pic>
        <p:nvPicPr>
          <p:cNvPr id="5" name="Picture 4" descr="Adam Optimizer Explained in Detail with Animations | Optimizers in Deep  Learning Part 5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462858"/>
            <a:ext cx="5714999" cy="230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150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52" y="196128"/>
            <a:ext cx="8458200" cy="533400"/>
          </a:xfrm>
        </p:spPr>
        <p:txBody>
          <a:bodyPr>
            <a:normAutofit/>
          </a:bodyPr>
          <a:lstStyle/>
          <a:p>
            <a:r>
              <a:rPr lang="en-CA" sz="2000" dirty="0">
                <a:solidFill>
                  <a:srgbClr val="FF0000"/>
                </a:solidFill>
                <a:latin typeface="Times" panose="02020603050405020304" pitchFamily="18" charset="0"/>
                <a:cs typeface="Times" panose="02020603050405020304" pitchFamily="18" charset="0"/>
              </a:rPr>
              <a:t>A Review of Stochastic Gradient Descent (SGD)</a:t>
            </a:r>
          </a:p>
        </p:txBody>
      </p:sp>
      <p:sp>
        <p:nvSpPr>
          <p:cNvPr id="3" name="Content Placeholder 2"/>
          <p:cNvSpPr>
            <a:spLocks noGrp="1"/>
          </p:cNvSpPr>
          <p:nvPr>
            <p:ph idx="1"/>
          </p:nvPr>
        </p:nvSpPr>
        <p:spPr>
          <a:xfrm>
            <a:off x="152400" y="1024019"/>
            <a:ext cx="8458200" cy="4572000"/>
          </a:xfrm>
        </p:spPr>
        <p:txBody>
          <a:bodyPr>
            <a:noAutofit/>
          </a:bodyPr>
          <a:lstStyle/>
          <a:p>
            <a:pPr>
              <a:buFont typeface="Wingdings" panose="05000000000000000000" pitchFamily="2" charset="2"/>
              <a:buChar char="§"/>
            </a:pPr>
            <a:r>
              <a:rPr lang="en-CA" sz="1600" dirty="0">
                <a:latin typeface="Times" panose="02020603050405020304" pitchFamily="18" charset="0"/>
                <a:cs typeface="Times" panose="02020603050405020304" pitchFamily="18" charset="0"/>
              </a:rPr>
              <a:t>Stochastic gradient descent uses the same learning rate for all the coordinates</a:t>
            </a:r>
          </a:p>
          <a:p>
            <a:pPr>
              <a:buFont typeface="Wingdings" panose="05000000000000000000" pitchFamily="2" charset="2"/>
              <a:buChar char="§"/>
            </a:pPr>
            <a:endParaRPr lang="en-CA"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CA" sz="1600" dirty="0">
                <a:latin typeface="Times" panose="02020603050405020304" pitchFamily="18" charset="0"/>
                <a:cs typeface="Times" panose="02020603050405020304" pitchFamily="18" charset="0"/>
              </a:rPr>
              <a:t>Adaptive stochastic gradient descent uses different effective learning rate for different coordinates</a:t>
            </a:r>
          </a:p>
          <a:p>
            <a:pPr>
              <a:buFont typeface="Wingdings" panose="05000000000000000000" pitchFamily="2" charset="2"/>
              <a:buChar char="§"/>
            </a:pPr>
            <a:endParaRPr lang="en-CA" sz="1600" dirty="0">
              <a:latin typeface="Times" panose="02020603050405020304" pitchFamily="18" charset="0"/>
              <a:cs typeface="Times" panose="02020603050405020304" pitchFamily="18" charset="0"/>
            </a:endParaRPr>
          </a:p>
          <a:p>
            <a:r>
              <a:rPr lang="en-CA" sz="1600" dirty="0">
                <a:latin typeface="Times" panose="02020603050405020304" pitchFamily="18" charset="0"/>
                <a:cs typeface="Times" panose="02020603050405020304" pitchFamily="18" charset="0"/>
              </a:rPr>
              <a:t>The idea is to propose a new adaptive learning rate to learn the varying  </a:t>
            </a:r>
            <a:r>
              <a:rPr lang="en-CA" sz="1600" dirty="0" err="1">
                <a:latin typeface="Times" panose="02020603050405020304" pitchFamily="18" charset="0"/>
                <a:cs typeface="Times" panose="02020603050405020304" pitchFamily="18" charset="0"/>
              </a:rPr>
              <a:t>stepsize</a:t>
            </a:r>
            <a:r>
              <a:rPr lang="en-CA" sz="1600" dirty="0">
                <a:latin typeface="Times" panose="02020603050405020304" pitchFamily="18" charset="0"/>
                <a:cs typeface="Times" panose="02020603050405020304" pitchFamily="18" charset="0"/>
              </a:rPr>
              <a:t> for different coordinates</a:t>
            </a:r>
          </a:p>
          <a:p>
            <a:endParaRPr lang="en-CA" sz="1600" dirty="0">
              <a:latin typeface="Times" panose="02020603050405020304" pitchFamily="18" charset="0"/>
              <a:cs typeface="Times" panose="02020603050405020304" pitchFamily="18" charset="0"/>
            </a:endParaRPr>
          </a:p>
          <a:p>
            <a:r>
              <a:rPr lang="en-CA" sz="1600" dirty="0">
                <a:latin typeface="Times" panose="02020603050405020304" pitchFamily="18" charset="0"/>
                <a:cs typeface="Times" panose="02020603050405020304" pitchFamily="18" charset="0"/>
              </a:rPr>
              <a:t>Each coordinate has it own learning rate</a:t>
            </a:r>
          </a:p>
          <a:p>
            <a:endParaRPr lang="en-CA" sz="1600" dirty="0">
              <a:latin typeface="Times" panose="02020603050405020304" pitchFamily="18" charset="0"/>
              <a:cs typeface="Times" panose="02020603050405020304" pitchFamily="18" charset="0"/>
            </a:endParaRPr>
          </a:p>
          <a:p>
            <a:r>
              <a:rPr lang="en-CA" sz="1600" dirty="0">
                <a:latin typeface="Times" panose="02020603050405020304" pitchFamily="18" charset="0"/>
                <a:cs typeface="Times" panose="02020603050405020304" pitchFamily="18" charset="0"/>
              </a:rPr>
              <a:t>Examples of adaptive stochastic gradient descent</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ADAGRAD – Conventional adaptive stochastic gradient descent</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ADAM- Adaptive Moment Estimation [1]</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PADAM-Partial Adaptive Moment Estimation</a:t>
            </a:r>
          </a:p>
          <a:p>
            <a:pPr>
              <a:buFont typeface="Wingdings" panose="05000000000000000000" pitchFamily="2" charset="2"/>
              <a:buChar char="§"/>
            </a:pPr>
            <a:endParaRPr lang="en-CA" sz="1600" dirty="0">
              <a:latin typeface="Times" panose="02020603050405020304" pitchFamily="18" charset="0"/>
              <a:cs typeface="Times" panose="02020603050405020304" pitchFamily="18" charset="0"/>
            </a:endParaRPr>
          </a:p>
          <a:p>
            <a:pPr marL="0" indent="0">
              <a:buNone/>
            </a:pPr>
            <a:endParaRPr lang="en-CA" sz="1600" b="1"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4"/>
          </p:nvPr>
        </p:nvSpPr>
        <p:spPr/>
        <p:txBody>
          <a:bodyPr/>
          <a:lstStyle/>
          <a:p>
            <a:fld id="{A3FBCD6E-774B-4A50-A725-33D7D636EBD4}" type="slidenum">
              <a:rPr lang="en-US" smtClean="0"/>
              <a:pPr/>
              <a:t>15</a:t>
            </a:fld>
            <a:endParaRPr lang="en-US" dirty="0"/>
          </a:p>
        </p:txBody>
      </p:sp>
      <p:sp>
        <p:nvSpPr>
          <p:cNvPr id="5" name="Rectangle 4"/>
          <p:cNvSpPr/>
          <p:nvPr/>
        </p:nvSpPr>
        <p:spPr>
          <a:xfrm>
            <a:off x="533400" y="5940752"/>
            <a:ext cx="7696200" cy="738664"/>
          </a:xfrm>
          <a:prstGeom prst="rect">
            <a:avLst/>
          </a:prstGeom>
        </p:spPr>
        <p:txBody>
          <a:bodyPr wrap="square">
            <a:spAutoFit/>
          </a:bodyPr>
          <a:lstStyle/>
          <a:p>
            <a:r>
              <a:rPr lang="en-US" sz="1400" dirty="0" err="1">
                <a:solidFill>
                  <a:srgbClr val="333333"/>
                </a:solidFill>
                <a:latin typeface="Times" panose="02020603050405020304" pitchFamily="18" charset="0"/>
                <a:cs typeface="Times" panose="02020603050405020304" pitchFamily="18" charset="0"/>
              </a:rPr>
              <a:t>Zaheer</a:t>
            </a:r>
            <a:r>
              <a:rPr lang="en-US" sz="1400" dirty="0">
                <a:solidFill>
                  <a:srgbClr val="333333"/>
                </a:solidFill>
                <a:latin typeface="Times" panose="02020603050405020304" pitchFamily="18" charset="0"/>
                <a:cs typeface="Times" panose="02020603050405020304" pitchFamily="18" charset="0"/>
              </a:rPr>
              <a:t>, </a:t>
            </a:r>
            <a:r>
              <a:rPr lang="en-US" sz="1400" dirty="0" err="1">
                <a:solidFill>
                  <a:srgbClr val="333333"/>
                </a:solidFill>
                <a:latin typeface="Times" panose="02020603050405020304" pitchFamily="18" charset="0"/>
                <a:cs typeface="Times" panose="02020603050405020304" pitchFamily="18" charset="0"/>
              </a:rPr>
              <a:t>Manzil</a:t>
            </a:r>
            <a:r>
              <a:rPr lang="en-US" sz="1400" dirty="0">
                <a:solidFill>
                  <a:srgbClr val="333333"/>
                </a:solidFill>
                <a:latin typeface="Times" panose="02020603050405020304" pitchFamily="18" charset="0"/>
                <a:cs typeface="Times" panose="02020603050405020304" pitchFamily="18" charset="0"/>
              </a:rPr>
              <a:t>, et al. "</a:t>
            </a:r>
            <a:r>
              <a:rPr lang="en-US" sz="1400" b="1" dirty="0">
                <a:solidFill>
                  <a:srgbClr val="333333"/>
                </a:solidFill>
                <a:latin typeface="Times" panose="02020603050405020304" pitchFamily="18" charset="0"/>
                <a:cs typeface="Times" panose="02020603050405020304" pitchFamily="18" charset="0"/>
              </a:rPr>
              <a:t>Adaptive methods for nonconvex optimization.</a:t>
            </a:r>
            <a:r>
              <a:rPr lang="en-US" sz="1400" dirty="0">
                <a:solidFill>
                  <a:srgbClr val="333333"/>
                </a:solidFill>
                <a:latin typeface="Times" panose="02020603050405020304" pitchFamily="18" charset="0"/>
                <a:cs typeface="Times" panose="02020603050405020304" pitchFamily="18" charset="0"/>
              </a:rPr>
              <a:t>" Advances in Neural Information </a:t>
            </a:r>
          </a:p>
          <a:p>
            <a:r>
              <a:rPr lang="en-US" sz="1400" dirty="0">
                <a:solidFill>
                  <a:srgbClr val="333333"/>
                </a:solidFill>
                <a:latin typeface="Times" panose="02020603050405020304" pitchFamily="18" charset="0"/>
                <a:cs typeface="Times" panose="02020603050405020304" pitchFamily="18" charset="0"/>
              </a:rPr>
              <a:t>Processing Systems. 2018.</a:t>
            </a:r>
            <a:endParaRPr lang="en-CA" sz="1400" dirty="0">
              <a:latin typeface="Times" panose="02020603050405020304" pitchFamily="18" charset="0"/>
              <a:cs typeface="Times" panose="02020603050405020304" pitchFamily="18" charset="0"/>
            </a:endParaRPr>
          </a:p>
        </p:txBody>
      </p:sp>
      <p:sp>
        <p:nvSpPr>
          <p:cNvPr id="6" name="Rectangle 5"/>
          <p:cNvSpPr/>
          <p:nvPr/>
        </p:nvSpPr>
        <p:spPr>
          <a:xfrm>
            <a:off x="570186" y="5444028"/>
            <a:ext cx="8534400" cy="523220"/>
          </a:xfrm>
          <a:prstGeom prst="rect">
            <a:avLst/>
          </a:prstGeom>
        </p:spPr>
        <p:txBody>
          <a:bodyPr wrap="square">
            <a:spAutoFit/>
          </a:bodyPr>
          <a:lstStyle/>
          <a:p>
            <a:r>
              <a:rPr lang="en-CA" sz="1400" dirty="0">
                <a:solidFill>
                  <a:srgbClr val="222222"/>
                </a:solidFill>
                <a:latin typeface="Times" panose="02020603050405020304" pitchFamily="18" charset="0"/>
                <a:cs typeface="Times" panose="02020603050405020304" pitchFamily="18" charset="0"/>
              </a:rPr>
              <a:t>[1] </a:t>
            </a:r>
            <a:r>
              <a:rPr lang="en-CA" sz="1400" dirty="0" err="1">
                <a:solidFill>
                  <a:srgbClr val="222222"/>
                </a:solidFill>
                <a:latin typeface="Times" panose="02020603050405020304" pitchFamily="18" charset="0"/>
                <a:cs typeface="Times" panose="02020603050405020304" pitchFamily="18" charset="0"/>
              </a:rPr>
              <a:t>Kingma</a:t>
            </a:r>
            <a:r>
              <a:rPr lang="en-CA" sz="1400" dirty="0">
                <a:solidFill>
                  <a:srgbClr val="222222"/>
                </a:solidFill>
                <a:latin typeface="Times" panose="02020603050405020304" pitchFamily="18" charset="0"/>
                <a:cs typeface="Times" panose="02020603050405020304" pitchFamily="18" charset="0"/>
              </a:rPr>
              <a:t>, </a:t>
            </a:r>
            <a:r>
              <a:rPr lang="en-CA" sz="1400" dirty="0" err="1">
                <a:solidFill>
                  <a:srgbClr val="222222"/>
                </a:solidFill>
                <a:latin typeface="Times" panose="02020603050405020304" pitchFamily="18" charset="0"/>
                <a:cs typeface="Times" panose="02020603050405020304" pitchFamily="18" charset="0"/>
              </a:rPr>
              <a:t>Diederik</a:t>
            </a:r>
            <a:r>
              <a:rPr lang="en-CA" sz="1400" dirty="0">
                <a:solidFill>
                  <a:srgbClr val="222222"/>
                </a:solidFill>
                <a:latin typeface="Times" panose="02020603050405020304" pitchFamily="18" charset="0"/>
                <a:cs typeface="Times" panose="02020603050405020304" pitchFamily="18" charset="0"/>
              </a:rPr>
              <a:t> P., and Jimmy Ba. "</a:t>
            </a:r>
            <a:r>
              <a:rPr lang="en-CA" sz="1400" b="1" dirty="0">
                <a:solidFill>
                  <a:srgbClr val="222222"/>
                </a:solidFill>
                <a:latin typeface="Times" panose="02020603050405020304" pitchFamily="18" charset="0"/>
                <a:cs typeface="Times" panose="02020603050405020304" pitchFamily="18" charset="0"/>
              </a:rPr>
              <a:t>Adam: A method for stochastic optimization</a:t>
            </a:r>
            <a:r>
              <a:rPr lang="en-CA" sz="1400" dirty="0">
                <a:solidFill>
                  <a:srgbClr val="222222"/>
                </a:solidFill>
                <a:latin typeface="Times" panose="02020603050405020304" pitchFamily="18" charset="0"/>
                <a:cs typeface="Times" panose="02020603050405020304" pitchFamily="18" charset="0"/>
              </a:rPr>
              <a:t>." </a:t>
            </a:r>
            <a:r>
              <a:rPr lang="en-CA" sz="1400" i="1" dirty="0" err="1">
                <a:solidFill>
                  <a:srgbClr val="222222"/>
                </a:solidFill>
                <a:latin typeface="Times" panose="02020603050405020304" pitchFamily="18" charset="0"/>
                <a:cs typeface="Times" panose="02020603050405020304" pitchFamily="18" charset="0"/>
              </a:rPr>
              <a:t>arXiv</a:t>
            </a:r>
            <a:r>
              <a:rPr lang="en-CA" sz="1400" i="1" dirty="0">
                <a:solidFill>
                  <a:srgbClr val="222222"/>
                </a:solidFill>
                <a:latin typeface="Times" panose="02020603050405020304" pitchFamily="18" charset="0"/>
                <a:cs typeface="Times" panose="02020603050405020304" pitchFamily="18" charset="0"/>
              </a:rPr>
              <a:t> preprint arXiv:1412.6980</a:t>
            </a:r>
            <a:r>
              <a:rPr lang="en-CA" sz="1400" dirty="0">
                <a:solidFill>
                  <a:srgbClr val="222222"/>
                </a:solidFill>
                <a:latin typeface="Times" panose="02020603050405020304" pitchFamily="18" charset="0"/>
                <a:cs typeface="Times" panose="02020603050405020304" pitchFamily="18" charset="0"/>
              </a:rPr>
              <a:t> (2014).</a:t>
            </a:r>
            <a:endParaRPr lang="en-CA" sz="1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31068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51" y="135118"/>
            <a:ext cx="8458200" cy="533400"/>
          </a:xfrm>
        </p:spPr>
        <p:txBody>
          <a:bodyPr>
            <a:normAutofit/>
          </a:bodyPr>
          <a:lstStyle/>
          <a:p>
            <a:r>
              <a:rPr lang="en-CA" sz="2000" dirty="0">
                <a:solidFill>
                  <a:srgbClr val="FF0000"/>
                </a:solidFill>
                <a:latin typeface="Times" panose="02020603050405020304" pitchFamily="18" charset="0"/>
                <a:cs typeface="Times" panose="02020603050405020304" pitchFamily="18" charset="0"/>
              </a:rPr>
              <a:t>A Review of Adaptive Stochastic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632352"/>
                <a:ext cx="8701588" cy="5423615"/>
              </a:xfrm>
            </p:spPr>
            <p:txBody>
              <a:bodyPr>
                <a:normAutofit lnSpcReduction="10000"/>
              </a:bodyPr>
              <a:lstStyle/>
              <a:p>
                <a:r>
                  <a:rPr lang="en-CA" sz="1600" dirty="0">
                    <a:latin typeface="Times" panose="02020603050405020304" pitchFamily="18" charset="0"/>
                    <a:cs typeface="Times" panose="02020603050405020304" pitchFamily="18" charset="0"/>
                  </a:rPr>
                  <a:t>Adaptive stochastic gradient descent</a:t>
                </a:r>
              </a:p>
              <a:p>
                <a:endParaRPr lang="en-CA" sz="1600" dirty="0">
                  <a:latin typeface="Times" panose="02020603050405020304" pitchFamily="18" charset="0"/>
                  <a:cs typeface="Times" panose="02020603050405020304" pitchFamily="18" charset="0"/>
                </a:endParaRPr>
              </a:p>
              <a:p>
                <a:endParaRPr lang="en-CA"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pPr marL="0" indent="0">
                  <a:buNone/>
                </a:pPr>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US" sz="1600" dirty="0">
                    <a:latin typeface="Times" panose="02020603050405020304" pitchFamily="18" charset="0"/>
                    <a:cs typeface="Times" panose="02020603050405020304" pitchFamily="18" charset="0"/>
                  </a:rPr>
                  <a:t>With the ADAM optimizer, a small  diagonal matrix </a:t>
                </a:r>
                <a14:m>
                  <m:oMath xmlns:m="http://schemas.openxmlformats.org/officeDocument/2006/math">
                    <m:sSub>
                      <m:sSubPr>
                        <m:ctrlPr>
                          <a:rPr lang="en-US" sz="1600" i="1" smtClean="0">
                            <a:solidFill>
                              <a:srgbClr val="FF0000"/>
                            </a:solidFill>
                            <a:latin typeface="Cambria Math" panose="02040503050406030204" pitchFamily="18" charset="0"/>
                          </a:rPr>
                        </m:ctrlPr>
                      </m:sSubPr>
                      <m:e>
                        <m:r>
                          <a:rPr lang="en-CA" sz="1600" b="0" i="1" smtClean="0">
                            <a:solidFill>
                              <a:srgbClr val="FF0000"/>
                            </a:solidFill>
                            <a:latin typeface="Cambria Math" panose="02040503050406030204" pitchFamily="18" charset="0"/>
                          </a:rPr>
                          <m:t>𝐻</m:t>
                        </m:r>
                      </m:e>
                      <m:sub>
                        <m:r>
                          <a:rPr lang="en-CA" sz="1600" i="1">
                            <a:solidFill>
                              <a:srgbClr val="FF0000"/>
                            </a:solidFill>
                            <a:latin typeface="Cambria Math" panose="02040503050406030204" pitchFamily="18" charset="0"/>
                          </a:rPr>
                          <m:t>𝑡</m:t>
                        </m:r>
                      </m:sub>
                    </m:sSub>
                  </m:oMath>
                </a14:m>
                <a:r>
                  <a:rPr lang="en-US" sz="1600" dirty="0">
                    <a:latin typeface="Times" panose="02020603050405020304" pitchFamily="18" charset="0"/>
                    <a:cs typeface="Times" panose="02020603050405020304" pitchFamily="18" charset="0"/>
                  </a:rPr>
                  <a:t> makes the effective learning rate  </a:t>
                </a:r>
                <a14:m>
                  <m:oMath xmlns:m="http://schemas.openxmlformats.org/officeDocument/2006/math">
                    <m:f>
                      <m:fPr>
                        <m:ctrlPr>
                          <a:rPr lang="en-CA" sz="1600" i="1" smtClean="0">
                            <a:solidFill>
                              <a:srgbClr val="FF0000"/>
                            </a:solidFill>
                            <a:latin typeface="Cambria Math" panose="02040503050406030204" pitchFamily="18" charset="0"/>
                          </a:rPr>
                        </m:ctrlPr>
                      </m:fPr>
                      <m:num>
                        <m:sSub>
                          <m:sSubPr>
                            <m:ctrlPr>
                              <a:rPr lang="en-CA" sz="1600" i="1" smtClean="0">
                                <a:solidFill>
                                  <a:srgbClr val="FF0000"/>
                                </a:solidFill>
                                <a:latin typeface="Cambria Math" panose="02040503050406030204" pitchFamily="18" charset="0"/>
                              </a:rPr>
                            </m:ctrlPr>
                          </m:sSubPr>
                          <m:e>
                            <m:r>
                              <a:rPr lang="en-CA" sz="1600" i="1">
                                <a:solidFill>
                                  <a:srgbClr val="FF0000"/>
                                </a:solidFill>
                                <a:latin typeface="Cambria Math" panose="02040503050406030204" pitchFamily="18" charset="0"/>
                                <a:ea typeface="Cambria Math" panose="02040503050406030204" pitchFamily="18" charset="0"/>
                              </a:rPr>
                              <m:t>𝛼</m:t>
                            </m:r>
                          </m:e>
                          <m:sub>
                            <m:r>
                              <a:rPr lang="en-US" sz="1600" i="1">
                                <a:solidFill>
                                  <a:srgbClr val="FF0000"/>
                                </a:solidFill>
                                <a:latin typeface="Cambria Math" panose="02040503050406030204" pitchFamily="18" charset="0"/>
                              </a:rPr>
                              <m:t>𝑏𝑎𝑠𝑒</m:t>
                            </m:r>
                          </m:sub>
                        </m:sSub>
                      </m:num>
                      <m:den>
                        <m:sSup>
                          <m:sSupPr>
                            <m:ctrlPr>
                              <a:rPr lang="en-CA" sz="1600" i="1">
                                <a:solidFill>
                                  <a:srgbClr val="FF0000"/>
                                </a:solidFill>
                                <a:latin typeface="Cambria Math" panose="02040503050406030204" pitchFamily="18" charset="0"/>
                              </a:rPr>
                            </m:ctrlPr>
                          </m:sSupPr>
                          <m:e>
                            <m:d>
                              <m:dPr>
                                <m:ctrlPr>
                                  <a:rPr lang="en-CA" sz="1600" i="1">
                                    <a:solidFill>
                                      <a:srgbClr val="FF0000"/>
                                    </a:solidFill>
                                    <a:latin typeface="Cambria Math" panose="02040503050406030204" pitchFamily="18" charset="0"/>
                                  </a:rPr>
                                </m:ctrlPr>
                              </m:dPr>
                              <m:e>
                                <m:sSub>
                                  <m:sSubPr>
                                    <m:ctrlPr>
                                      <a:rPr lang="en-CA" sz="1600" i="1">
                                        <a:solidFill>
                                          <a:srgbClr val="FF0000"/>
                                        </a:solidFill>
                                        <a:latin typeface="Cambria Math" panose="02040503050406030204" pitchFamily="18" charset="0"/>
                                      </a:rPr>
                                    </m:ctrlPr>
                                  </m:sSubPr>
                                  <m:e>
                                    <m:r>
                                      <a:rPr lang="en-CA" sz="1600" i="1">
                                        <a:solidFill>
                                          <a:srgbClr val="FF0000"/>
                                        </a:solidFill>
                                        <a:latin typeface="Cambria Math" panose="02040503050406030204" pitchFamily="18" charset="0"/>
                                      </a:rPr>
                                      <m:t>𝐻</m:t>
                                    </m:r>
                                  </m:e>
                                  <m:sub>
                                    <m:r>
                                      <a:rPr lang="en-CA" sz="1600" i="1">
                                        <a:solidFill>
                                          <a:srgbClr val="FF0000"/>
                                        </a:solidFill>
                                        <a:latin typeface="Cambria Math" panose="02040503050406030204" pitchFamily="18" charset="0"/>
                                      </a:rPr>
                                      <m:t>𝑡</m:t>
                                    </m:r>
                                  </m:sub>
                                </m:sSub>
                                <m:r>
                                  <a:rPr lang="en-CA" sz="1600" i="1">
                                    <a:solidFill>
                                      <a:srgbClr val="FF0000"/>
                                    </a:solidFill>
                                    <a:latin typeface="Cambria Math" panose="02040503050406030204" pitchFamily="18" charset="0"/>
                                  </a:rPr>
                                  <m:t>+ </m:t>
                                </m:r>
                                <m:r>
                                  <a:rPr lang="en-CA" sz="1600" i="1">
                                    <a:solidFill>
                                      <a:srgbClr val="FF0000"/>
                                    </a:solidFill>
                                    <a:latin typeface="Cambria Math" panose="02040503050406030204" pitchFamily="18" charset="0"/>
                                    <a:ea typeface="Cambria Math" panose="02040503050406030204" pitchFamily="18" charset="0"/>
                                  </a:rPr>
                                  <m:t>𝜖</m:t>
                                </m:r>
                              </m:e>
                            </m:d>
                          </m:e>
                          <m:sup>
                            <m:f>
                              <m:fPr>
                                <m:ctrlPr>
                                  <a:rPr lang="en-CA" sz="1600" i="1">
                                    <a:solidFill>
                                      <a:srgbClr val="FF0000"/>
                                    </a:solidFill>
                                    <a:latin typeface="Cambria Math" panose="02040503050406030204" pitchFamily="18" charset="0"/>
                                  </a:rPr>
                                </m:ctrlPr>
                              </m:fPr>
                              <m:num>
                                <m:r>
                                  <a:rPr lang="en-CA" sz="1600" i="1">
                                    <a:solidFill>
                                      <a:srgbClr val="FF0000"/>
                                    </a:solidFill>
                                    <a:latin typeface="Cambria Math" panose="02040503050406030204" pitchFamily="18" charset="0"/>
                                  </a:rPr>
                                  <m:t>1</m:t>
                                </m:r>
                              </m:num>
                              <m:den>
                                <m:r>
                                  <a:rPr lang="en-CA" sz="1600" i="1">
                                    <a:solidFill>
                                      <a:srgbClr val="FF0000"/>
                                    </a:solidFill>
                                    <a:latin typeface="Cambria Math" panose="02040503050406030204" pitchFamily="18" charset="0"/>
                                  </a:rPr>
                                  <m:t>2</m:t>
                                </m:r>
                              </m:den>
                            </m:f>
                          </m:sup>
                        </m:sSup>
                      </m:den>
                    </m:f>
                  </m:oMath>
                </a14:m>
                <a:r>
                  <a:rPr lang="en-US" sz="1600" dirty="0">
                    <a:latin typeface="Times" panose="02020603050405020304" pitchFamily="18" charset="0"/>
                    <a:cs typeface="Times" panose="02020603050405020304" pitchFamily="18" charset="0"/>
                  </a:rPr>
                  <a:t> large, and large  diagonal matrix</a:t>
                </a:r>
                <a14:m>
                  <m:oMath xmlns:m="http://schemas.openxmlformats.org/officeDocument/2006/math">
                    <m:sSub>
                      <m:sSubPr>
                        <m:ctrlPr>
                          <a:rPr lang="en-US" sz="1600" i="1" smtClean="0">
                            <a:solidFill>
                              <a:srgbClr val="FF0000"/>
                            </a:solidFill>
                            <a:latin typeface="Cambria Math" panose="02040503050406030204" pitchFamily="18" charset="0"/>
                          </a:rPr>
                        </m:ctrlPr>
                      </m:sSubPr>
                      <m:e>
                        <m:r>
                          <a:rPr lang="en-CA" sz="1600" b="0" i="1" smtClean="0">
                            <a:solidFill>
                              <a:srgbClr val="FF0000"/>
                            </a:solidFill>
                            <a:latin typeface="Cambria Math" panose="02040503050406030204" pitchFamily="18" charset="0"/>
                          </a:rPr>
                          <m:t> </m:t>
                        </m:r>
                        <m:r>
                          <a:rPr lang="en-CA" sz="1600" i="1">
                            <a:solidFill>
                              <a:srgbClr val="FF0000"/>
                            </a:solidFill>
                            <a:latin typeface="Cambria Math" panose="02040503050406030204" pitchFamily="18" charset="0"/>
                          </a:rPr>
                          <m:t>𝐻</m:t>
                        </m:r>
                      </m:e>
                      <m:sub>
                        <m:r>
                          <a:rPr lang="en-CA" sz="1600" i="1">
                            <a:solidFill>
                              <a:srgbClr val="FF0000"/>
                            </a:solidFill>
                            <a:latin typeface="Cambria Math" panose="02040503050406030204" pitchFamily="18" charset="0"/>
                          </a:rPr>
                          <m:t>𝑡</m:t>
                        </m:r>
                      </m:sub>
                    </m:sSub>
                  </m:oMath>
                </a14:m>
                <a:r>
                  <a:rPr lang="en-US" sz="1600" dirty="0">
                    <a:latin typeface="Times" panose="02020603050405020304" pitchFamily="18" charset="0"/>
                    <a:cs typeface="Times" panose="02020603050405020304" pitchFamily="18" charset="0"/>
                  </a:rPr>
                  <a:t> makes the effective learning rate </a:t>
                </a:r>
                <a14:m>
                  <m:oMath xmlns:m="http://schemas.openxmlformats.org/officeDocument/2006/math">
                    <m:f>
                      <m:fPr>
                        <m:ctrlPr>
                          <a:rPr lang="en-CA" sz="1600" i="1" smtClean="0">
                            <a:solidFill>
                              <a:srgbClr val="FF0000"/>
                            </a:solidFill>
                            <a:latin typeface="Cambria Math" panose="02040503050406030204" pitchFamily="18" charset="0"/>
                          </a:rPr>
                        </m:ctrlPr>
                      </m:fPr>
                      <m:num>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𝛼</m:t>
                            </m:r>
                          </m:e>
                          <m:sub>
                            <m:r>
                              <a:rPr lang="en-US" sz="1600" i="1">
                                <a:latin typeface="Cambria Math" panose="02040503050406030204" pitchFamily="18" charset="0"/>
                              </a:rPr>
                              <m:t>𝑏𝑎𝑠𝑒</m:t>
                            </m:r>
                          </m:sub>
                        </m:sSub>
                      </m:num>
                      <m:den>
                        <m:sSup>
                          <m:sSupPr>
                            <m:ctrlPr>
                              <a:rPr lang="en-CA" sz="1600" i="1">
                                <a:solidFill>
                                  <a:srgbClr val="FF0000"/>
                                </a:solidFill>
                                <a:latin typeface="Cambria Math" panose="02040503050406030204" pitchFamily="18" charset="0"/>
                              </a:rPr>
                            </m:ctrlPr>
                          </m:sSupPr>
                          <m:e>
                            <m:d>
                              <m:dPr>
                                <m:ctrlPr>
                                  <a:rPr lang="en-CA" sz="1600" i="1">
                                    <a:solidFill>
                                      <a:srgbClr val="FF0000"/>
                                    </a:solidFill>
                                    <a:latin typeface="Cambria Math" panose="02040503050406030204" pitchFamily="18" charset="0"/>
                                  </a:rPr>
                                </m:ctrlPr>
                              </m:dPr>
                              <m:e>
                                <m:sSub>
                                  <m:sSubPr>
                                    <m:ctrlPr>
                                      <a:rPr lang="en-CA" sz="1600" i="1">
                                        <a:solidFill>
                                          <a:srgbClr val="FF0000"/>
                                        </a:solidFill>
                                        <a:latin typeface="Cambria Math" panose="02040503050406030204" pitchFamily="18" charset="0"/>
                                      </a:rPr>
                                    </m:ctrlPr>
                                  </m:sSubPr>
                                  <m:e>
                                    <m:r>
                                      <a:rPr lang="en-CA" sz="1600" i="1">
                                        <a:solidFill>
                                          <a:srgbClr val="FF0000"/>
                                        </a:solidFill>
                                        <a:latin typeface="Cambria Math" panose="02040503050406030204" pitchFamily="18" charset="0"/>
                                      </a:rPr>
                                      <m:t>𝐻</m:t>
                                    </m:r>
                                  </m:e>
                                  <m:sub>
                                    <m:r>
                                      <a:rPr lang="en-CA" sz="1600" i="1">
                                        <a:solidFill>
                                          <a:srgbClr val="FF0000"/>
                                        </a:solidFill>
                                        <a:latin typeface="Cambria Math" panose="02040503050406030204" pitchFamily="18" charset="0"/>
                                      </a:rPr>
                                      <m:t>𝑡</m:t>
                                    </m:r>
                                  </m:sub>
                                </m:sSub>
                                <m:r>
                                  <a:rPr lang="en-CA" sz="1600" i="1">
                                    <a:solidFill>
                                      <a:srgbClr val="FF0000"/>
                                    </a:solidFill>
                                    <a:latin typeface="Cambria Math" panose="02040503050406030204" pitchFamily="18" charset="0"/>
                                  </a:rPr>
                                  <m:t>+ </m:t>
                                </m:r>
                                <m:r>
                                  <a:rPr lang="en-CA" sz="1600" i="1">
                                    <a:solidFill>
                                      <a:srgbClr val="FF0000"/>
                                    </a:solidFill>
                                    <a:latin typeface="Cambria Math" panose="02040503050406030204" pitchFamily="18" charset="0"/>
                                    <a:ea typeface="Cambria Math" panose="02040503050406030204" pitchFamily="18" charset="0"/>
                                  </a:rPr>
                                  <m:t>𝜖</m:t>
                                </m:r>
                              </m:e>
                            </m:d>
                          </m:e>
                          <m:sup>
                            <m:f>
                              <m:fPr>
                                <m:ctrlPr>
                                  <a:rPr lang="en-CA" sz="1600" i="1">
                                    <a:solidFill>
                                      <a:srgbClr val="FF0000"/>
                                    </a:solidFill>
                                    <a:latin typeface="Cambria Math" panose="02040503050406030204" pitchFamily="18" charset="0"/>
                                  </a:rPr>
                                </m:ctrlPr>
                              </m:fPr>
                              <m:num>
                                <m:r>
                                  <a:rPr lang="en-CA" sz="1600" i="1">
                                    <a:solidFill>
                                      <a:srgbClr val="FF0000"/>
                                    </a:solidFill>
                                    <a:latin typeface="Cambria Math" panose="02040503050406030204" pitchFamily="18" charset="0"/>
                                  </a:rPr>
                                  <m:t>1</m:t>
                                </m:r>
                              </m:num>
                              <m:den>
                                <m:r>
                                  <a:rPr lang="en-CA" sz="1600" i="1">
                                    <a:solidFill>
                                      <a:srgbClr val="FF0000"/>
                                    </a:solidFill>
                                    <a:latin typeface="Cambria Math" panose="02040503050406030204" pitchFamily="18" charset="0"/>
                                  </a:rPr>
                                  <m:t>2</m:t>
                                </m:r>
                              </m:den>
                            </m:f>
                          </m:sup>
                        </m:sSup>
                      </m:den>
                    </m:f>
                  </m:oMath>
                </a14:m>
                <a:r>
                  <a:rPr lang="en-US" sz="1600" dirty="0">
                    <a:latin typeface="Times" panose="02020603050405020304" pitchFamily="18" charset="0"/>
                    <a:cs typeface="Times" panose="02020603050405020304" pitchFamily="18" charset="0"/>
                  </a:rPr>
                  <a:t>  small</a:t>
                </a:r>
              </a:p>
              <a:p>
                <a:pPr marL="0" indent="0">
                  <a:buNone/>
                </a:pPr>
                <a:endParaRPr lang="en-US" sz="1600" dirty="0">
                  <a:latin typeface="Times" panose="02020603050405020304" pitchFamily="18" charset="0"/>
                  <a:cs typeface="Times" panose="02020603050405020304" pitchFamily="18" charset="0"/>
                </a:endParaRPr>
              </a:p>
              <a:p>
                <a:r>
                  <a:rPr lang="en-US" sz="1600" b="1" dirty="0">
                    <a:solidFill>
                      <a:srgbClr val="FF0000"/>
                    </a:solidFill>
                    <a:latin typeface="Times" panose="02020603050405020304" pitchFamily="18" charset="0"/>
                    <a:cs typeface="Times" panose="02020603050405020304" pitchFamily="18" charset="0"/>
                  </a:rPr>
                  <a:t>Naive Solution</a:t>
                </a:r>
                <a:r>
                  <a:rPr lang="en-US" sz="1600" dirty="0">
                    <a:latin typeface="Times" panose="02020603050405020304" pitchFamily="18" charset="0"/>
                    <a:cs typeface="Times" panose="02020603050405020304" pitchFamily="18" charset="0"/>
                  </a:rPr>
                  <a:t>: schedule to have a smaller  learning rate over time to prevent certain small coordinate values from overshooting [2]</a:t>
                </a:r>
              </a:p>
              <a:p>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Smaller learning rate leads to learning rate dilemma [2]</a:t>
                </a:r>
              </a:p>
              <a:p>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Learning rate dilemma occurs when the optimizer fails to make an impact at the later stage of training</a:t>
                </a:r>
              </a:p>
              <a:p>
                <a:endParaRPr lang="en-CA" sz="1600" dirty="0">
                  <a:latin typeface="Times" panose="02020603050405020304" pitchFamily="18" charset="0"/>
                  <a:cs typeface="Times"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632352"/>
                <a:ext cx="8701588" cy="5423615"/>
              </a:xfrm>
              <a:blipFill>
                <a:blip r:embed="rId2"/>
                <a:stretch>
                  <a:fillRect l="-280" t="-787" b="-787"/>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A3FBCD6E-774B-4A50-A725-33D7D636EBD4}" type="slidenum">
              <a:rPr lang="en-US" smtClean="0"/>
              <a:pPr/>
              <a:t>16</a:t>
            </a:fld>
            <a:endParaRPr lang="en-US" dirty="0"/>
          </a:p>
        </p:txBody>
      </p:sp>
      <mc:AlternateContent xmlns:mc="http://schemas.openxmlformats.org/markup-compatibility/2006" xmlns:a14="http://schemas.microsoft.com/office/drawing/2010/main">
        <mc:Choice Requires="a14">
          <p:sp>
            <p:nvSpPr>
              <p:cNvPr id="11" name="Rectangle 10"/>
              <p:cNvSpPr/>
              <p:nvPr/>
            </p:nvSpPr>
            <p:spPr>
              <a:xfrm>
                <a:off x="1600200" y="1981200"/>
                <a:ext cx="4066754" cy="963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i="1">
                              <a:latin typeface="Cambria Math" panose="02040503050406030204" pitchFamily="18" charset="0"/>
                            </a:rPr>
                            <m:t>𝑊</m:t>
                          </m:r>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𝑊</m:t>
                              </m:r>
                            </m:e>
                            <m:sub>
                              <m:r>
                                <a:rPr lang="en-CA" i="1">
                                  <a:latin typeface="Cambria Math" panose="02040503050406030204" pitchFamily="18" charset="0"/>
                                </a:rPr>
                                <m:t>𝑡</m:t>
                              </m:r>
                            </m:sub>
                          </m:sSub>
                          <m:r>
                            <a:rPr lang="en-CA" b="0" i="1" smtClean="0">
                              <a:latin typeface="Cambria Math" panose="02040503050406030204" pitchFamily="18" charset="0"/>
                            </a:rPr>
                            <m:t>−</m:t>
                          </m:r>
                          <m:f>
                            <m:fPr>
                              <m:ctrlPr>
                                <a:rPr lang="en-CA" i="1">
                                  <a:latin typeface="Cambria Math" panose="02040503050406030204" pitchFamily="18" charset="0"/>
                                </a:rPr>
                              </m:ctrlPr>
                            </m:fPr>
                            <m:num>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𝑏𝑎𝑠𝑒</m:t>
                                  </m:r>
                                </m:sub>
                              </m:sSub>
                            </m:num>
                            <m:den>
                              <m:sSup>
                                <m:sSupPr>
                                  <m:ctrlPr>
                                    <a:rPr lang="en-CA" i="1">
                                      <a:latin typeface="Cambria Math" panose="02040503050406030204" pitchFamily="18" charset="0"/>
                                    </a:rPr>
                                  </m:ctrlPr>
                                </m:sSupPr>
                                <m:e>
                                  <m:d>
                                    <m:dPr>
                                      <m:ctrlPr>
                                        <a:rPr lang="en-CA" i="1">
                                          <a:latin typeface="Cambria Math" panose="02040503050406030204" pitchFamily="18" charset="0"/>
                                        </a:rPr>
                                      </m:ctrlPr>
                                    </m:dPr>
                                    <m:e>
                                      <m:sSub>
                                        <m:sSubPr>
                                          <m:ctrlPr>
                                            <a:rPr lang="en-CA"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𝑡</m:t>
                                          </m:r>
                                        </m:sub>
                                      </m:sSub>
                                      <m:r>
                                        <a:rPr lang="en-CA" i="1">
                                          <a:latin typeface="Cambria Math" panose="02040503050406030204" pitchFamily="18" charset="0"/>
                                        </a:rPr>
                                        <m:t>+ </m:t>
                                      </m:r>
                                      <m:r>
                                        <a:rPr lang="en-CA" i="1">
                                          <a:latin typeface="Cambria Math" panose="02040503050406030204" pitchFamily="18" charset="0"/>
                                          <a:ea typeface="Cambria Math" panose="02040503050406030204" pitchFamily="18" charset="0"/>
                                        </a:rPr>
                                        <m:t>𝜖</m:t>
                                      </m:r>
                                    </m:e>
                                  </m:d>
                                </m:e>
                                <m:sup>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2</m:t>
                                      </m:r>
                                    </m:den>
                                  </m:f>
                                </m:sup>
                              </m:sSup>
                            </m:den>
                          </m:f>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𝑛</m:t>
                              </m:r>
                            </m:e>
                            <m:sub>
                              <m:r>
                                <a:rPr lang="en-CA" i="1">
                                  <a:latin typeface="Cambria Math" panose="02040503050406030204" pitchFamily="18" charset="0"/>
                                  <a:ea typeface="Cambria Math" panose="02040503050406030204" pitchFamily="18" charset="0"/>
                                </a:rPr>
                                <m:t>𝑡</m:t>
                              </m:r>
                            </m:sub>
                          </m:sSub>
                        </m:e>
                      </m:d>
                    </m:oMath>
                  </m:oMathPara>
                </a14:m>
                <a:endParaRPr lang="en-CA" dirty="0"/>
              </a:p>
            </p:txBody>
          </p:sp>
        </mc:Choice>
        <mc:Fallback xmlns="">
          <p:sp>
            <p:nvSpPr>
              <p:cNvPr id="11" name="Rectangle 10"/>
              <p:cNvSpPr>
                <a:spLocks noRot="1" noChangeAspect="1" noMove="1" noResize="1" noEditPoints="1" noAdjustHandles="1" noChangeArrowheads="1" noChangeShapeType="1" noTextEdit="1"/>
              </p:cNvSpPr>
              <p:nvPr/>
            </p:nvSpPr>
            <p:spPr>
              <a:xfrm>
                <a:off x="1600200" y="1981200"/>
                <a:ext cx="4066754" cy="963918"/>
              </a:xfrm>
              <a:prstGeom prst="rect">
                <a:avLst/>
              </a:prstGeom>
              <a:blipFill>
                <a:blip r:embed="rId3"/>
                <a:stretch>
                  <a:fillRect/>
                </a:stretch>
              </a:blipFill>
            </p:spPr>
            <p:txBody>
              <a:bodyPr/>
              <a:lstStyle/>
              <a:p>
                <a:r>
                  <a:rPr lang="en-US">
                    <a:noFill/>
                  </a:rPr>
                  <a:t> </a:t>
                </a:r>
              </a:p>
            </p:txBody>
          </p:sp>
        </mc:Fallback>
      </mc:AlternateContent>
      <p:sp>
        <p:nvSpPr>
          <p:cNvPr id="6" name="Rounded Rectangle 5"/>
          <p:cNvSpPr/>
          <p:nvPr/>
        </p:nvSpPr>
        <p:spPr bwMode="auto">
          <a:xfrm>
            <a:off x="1371601" y="1447801"/>
            <a:ext cx="4419600" cy="1497318"/>
          </a:xfrm>
          <a:prstGeom prst="roundRect">
            <a:avLst/>
          </a:prstGeom>
          <a:noFill/>
          <a:ln w="9525" cap="flat" cmpd="sng" algn="ctr">
            <a:solidFill>
              <a:schemeClr val="tx1"/>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7" name="TextBox 6"/>
          <p:cNvSpPr txBox="1"/>
          <p:nvPr/>
        </p:nvSpPr>
        <p:spPr>
          <a:xfrm>
            <a:off x="1523999" y="1447799"/>
            <a:ext cx="4142955"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CA" sz="1600" dirty="0"/>
              <a:t>Adaptive Moment Estimation(ADAM)</a:t>
            </a:r>
          </a:p>
        </p:txBody>
      </p:sp>
      <p:sp>
        <p:nvSpPr>
          <p:cNvPr id="8" name="Rectangle 7"/>
          <p:cNvSpPr/>
          <p:nvPr/>
        </p:nvSpPr>
        <p:spPr>
          <a:xfrm>
            <a:off x="869730" y="6091536"/>
            <a:ext cx="7620000" cy="461665"/>
          </a:xfrm>
          <a:prstGeom prst="rect">
            <a:avLst/>
          </a:prstGeom>
        </p:spPr>
        <p:txBody>
          <a:bodyPr wrap="square">
            <a:spAutoFit/>
          </a:bodyPr>
          <a:lstStyle/>
          <a:p>
            <a:r>
              <a:rPr lang="en-CA" sz="1200" dirty="0">
                <a:solidFill>
                  <a:srgbClr val="222222"/>
                </a:solidFill>
                <a:latin typeface="Times" panose="02020603050405020304" pitchFamily="18" charset="0"/>
                <a:cs typeface="Times" panose="02020603050405020304" pitchFamily="18" charset="0"/>
              </a:rPr>
              <a:t>[2] Chen J, Zhou D, Tang Y, Yang Z, Cao Y, </a:t>
            </a:r>
            <a:r>
              <a:rPr lang="en-CA" sz="1200" dirty="0" err="1">
                <a:solidFill>
                  <a:srgbClr val="222222"/>
                </a:solidFill>
                <a:latin typeface="Times" panose="02020603050405020304" pitchFamily="18" charset="0"/>
                <a:cs typeface="Times" panose="02020603050405020304" pitchFamily="18" charset="0"/>
              </a:rPr>
              <a:t>Gu</a:t>
            </a:r>
            <a:r>
              <a:rPr lang="en-CA" sz="1200" dirty="0">
                <a:solidFill>
                  <a:srgbClr val="222222"/>
                </a:solidFill>
                <a:latin typeface="Times" panose="02020603050405020304" pitchFamily="18" charset="0"/>
                <a:cs typeface="Times" panose="02020603050405020304" pitchFamily="18" charset="0"/>
              </a:rPr>
              <a:t> Q. Closing the generalization gap of adaptive gradient methods in training deep neural networks. </a:t>
            </a:r>
            <a:r>
              <a:rPr lang="en-CA" sz="1200" dirty="0" err="1">
                <a:solidFill>
                  <a:srgbClr val="222222"/>
                </a:solidFill>
                <a:latin typeface="Times" panose="02020603050405020304" pitchFamily="18" charset="0"/>
                <a:cs typeface="Times" panose="02020603050405020304" pitchFamily="18" charset="0"/>
              </a:rPr>
              <a:t>arXiv</a:t>
            </a:r>
            <a:r>
              <a:rPr lang="en-CA" sz="1200" dirty="0">
                <a:solidFill>
                  <a:srgbClr val="222222"/>
                </a:solidFill>
                <a:latin typeface="Times" panose="02020603050405020304" pitchFamily="18" charset="0"/>
                <a:cs typeface="Times" panose="02020603050405020304" pitchFamily="18" charset="0"/>
              </a:rPr>
              <a:t> preprint arXiv:1806.06763. 2018 Jun 18.</a:t>
            </a:r>
            <a:endParaRPr lang="en-CA"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189170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458200" cy="533400"/>
          </a:xfrm>
        </p:spPr>
        <p:txBody>
          <a:bodyPr>
            <a:normAutofit/>
          </a:bodyPr>
          <a:lstStyle/>
          <a:p>
            <a:r>
              <a:rPr lang="en-CA" sz="2400" dirty="0">
                <a:solidFill>
                  <a:srgbClr val="FF0000"/>
                </a:solidFill>
                <a:latin typeface="Times" panose="02020603050405020304" pitchFamily="18" charset="0"/>
                <a:cs typeface="Times" panose="02020603050405020304" pitchFamily="18" charset="0"/>
              </a:rPr>
              <a:t>Proposed  Adaptive Stochastic Gradient Descent Algorithm</a:t>
            </a:r>
          </a:p>
        </p:txBody>
      </p:sp>
      <p:sp>
        <p:nvSpPr>
          <p:cNvPr id="4" name="Slide Number Placeholder 3"/>
          <p:cNvSpPr>
            <a:spLocks noGrp="1"/>
          </p:cNvSpPr>
          <p:nvPr>
            <p:ph type="sldNum" sz="quarter" idx="4"/>
          </p:nvPr>
        </p:nvSpPr>
        <p:spPr/>
        <p:txBody>
          <a:bodyPr/>
          <a:lstStyle/>
          <a:p>
            <a:fld id="{A3FBCD6E-774B-4A50-A725-33D7D636EBD4}" type="slidenum">
              <a:rPr lang="en-US" smtClean="0"/>
              <a:pPr/>
              <a:t>17</a:t>
            </a:fld>
            <a:endParaRPr lang="en-US" dirty="0"/>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381000" y="1295400"/>
                <a:ext cx="8458200" cy="4572000"/>
              </a:xfrm>
            </p:spPr>
            <p:txBody>
              <a:bodyPr>
                <a:normAutofit/>
              </a:bodyPr>
              <a:lstStyle/>
              <a:p>
                <a:pPr>
                  <a:buFont typeface="Wingdings" panose="05000000000000000000" pitchFamily="2" charset="2"/>
                  <a:buChar char="§"/>
                </a:pPr>
                <a:endParaRPr lang="en-US"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US" sz="1600" dirty="0">
                    <a:latin typeface="Times" panose="02020603050405020304" pitchFamily="18" charset="0"/>
                    <a:cs typeface="Times" panose="02020603050405020304" pitchFamily="18" charset="0"/>
                  </a:rPr>
                  <a:t>We  resolve the learning rate dilemma problem  with Adam optimizer by selecting the base learning rate according to the size of  the coordinate values </a:t>
                </a:r>
                <a14:m>
                  <m:oMath xmlns:m="http://schemas.openxmlformats.org/officeDocument/2006/math">
                    <m:sSub>
                      <m:sSubPr>
                        <m:ctrlPr>
                          <a:rPr lang="en-US" sz="1600" i="1" smtClean="0">
                            <a:solidFill>
                              <a:srgbClr val="FF0000"/>
                            </a:solidFill>
                            <a:latin typeface="Cambria Math" panose="02040503050406030204" pitchFamily="18" charset="0"/>
                          </a:rPr>
                        </m:ctrlPr>
                      </m:sSubPr>
                      <m:e>
                        <m:r>
                          <a:rPr lang="en-CA" sz="1600" b="0" i="1" smtClean="0">
                            <a:solidFill>
                              <a:srgbClr val="FF0000"/>
                            </a:solidFill>
                            <a:latin typeface="Cambria Math" panose="02040503050406030204" pitchFamily="18" charset="0"/>
                          </a:rPr>
                          <m:t>𝐻</m:t>
                        </m:r>
                      </m:e>
                      <m:sub>
                        <m:r>
                          <a:rPr lang="en-CA" sz="1600" i="1">
                            <a:solidFill>
                              <a:srgbClr val="FF0000"/>
                            </a:solidFill>
                            <a:latin typeface="Cambria Math" panose="02040503050406030204" pitchFamily="18" charset="0"/>
                          </a:rPr>
                          <m:t>𝑡</m:t>
                        </m:r>
                      </m:sub>
                    </m:sSub>
                  </m:oMath>
                </a14:m>
                <a:endParaRPr lang="en-CA" sz="1600" dirty="0">
                  <a:latin typeface="Times" panose="02020603050405020304" pitchFamily="18" charset="0"/>
                </a:endParaRPr>
              </a:p>
              <a:p>
                <a:pPr>
                  <a:buFont typeface="Wingdings" panose="05000000000000000000" pitchFamily="2" charset="2"/>
                  <a:buChar char="§"/>
                </a:pPr>
                <a:endParaRPr lang="en-CA" sz="1600" dirty="0">
                  <a:latin typeface="Times" panose="02020603050405020304" pitchFamily="18" charset="0"/>
                </a:endParaRPr>
              </a:p>
              <a:p>
                <a:pPr>
                  <a:buFont typeface="Wingdings" panose="05000000000000000000" pitchFamily="2" charset="2"/>
                  <a:buChar char="§"/>
                </a:pPr>
                <a:r>
                  <a:rPr lang="en-CA" sz="1600" dirty="0">
                    <a:latin typeface="Times" panose="02020603050405020304" pitchFamily="18" charset="0"/>
                  </a:rPr>
                  <a:t>We propose a linear function</a:t>
                </a:r>
              </a:p>
              <a:p>
                <a:pPr marL="0" indent="0">
                  <a:buNone/>
                </a:pPr>
                <a14:m>
                  <m:oMathPara xmlns:m="http://schemas.openxmlformats.org/officeDocument/2006/math">
                    <m:oMathParaPr>
                      <m:jc m:val="centerGroup"/>
                    </m:oMathParaPr>
                    <m:oMath xmlns:m="http://schemas.openxmlformats.org/officeDocument/2006/math">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𝛼</m:t>
                          </m:r>
                        </m:e>
                        <m:sub>
                          <m:r>
                            <a:rPr lang="en-CA" sz="1600" i="1">
                              <a:latin typeface="Cambria Math" panose="02040503050406030204" pitchFamily="18" charset="0"/>
                            </a:rPr>
                            <m:t>𝑏𝑎𝑠𝑒</m:t>
                          </m:r>
                        </m:sub>
                      </m:sSub>
                      <m:r>
                        <a:rPr lang="en-US" sz="1600" b="0" i="1" dirty="0" smtClean="0">
                          <a:latin typeface="Cambria Math" panose="02040503050406030204" pitchFamily="18" charset="0"/>
                        </a:rPr>
                        <m:t>=</m:t>
                      </m:r>
                      <m:r>
                        <a:rPr lang="en-US" sz="1600" b="0" i="1" dirty="0" err="1" smtClean="0">
                          <a:latin typeface="Cambria Math" panose="02040503050406030204" pitchFamily="18" charset="0"/>
                        </a:rPr>
                        <m:t>𝑢</m:t>
                      </m:r>
                      <m:r>
                        <a:rPr lang="en-US" sz="1600" b="0" i="1" dirty="0" err="1" smtClean="0">
                          <a:latin typeface="Cambria Math" panose="02040503050406030204" pitchFamily="18" charset="0"/>
                        </a:rPr>
                        <m:t>.</m:t>
                      </m:r>
                      <m:r>
                        <a:rPr lang="en-US" sz="1600" b="0" i="1" dirty="0" err="1" smtClean="0">
                          <a:latin typeface="Cambria Math" panose="02040503050406030204" pitchFamily="18" charset="0"/>
                        </a:rPr>
                        <m:t>𝑓</m:t>
                      </m:r>
                      <m:r>
                        <a:rPr lang="en-US" sz="1600" b="0" i="1" dirty="0" smtClean="0">
                          <a:latin typeface="Cambria Math" panose="02040503050406030204" pitchFamily="18" charset="0"/>
                        </a:rPr>
                        <m:t>(</m:t>
                      </m:r>
                      <m:r>
                        <a:rPr lang="en-US" sz="1600" b="0" i="1" dirty="0" smtClean="0">
                          <a:latin typeface="Cambria Math" panose="02040503050406030204" pitchFamily="18" charset="0"/>
                        </a:rPr>
                        <m:t>𝐻</m:t>
                      </m:r>
                      <m:r>
                        <a:rPr lang="en-US" sz="1600" b="0" i="1" dirty="0" smtClean="0">
                          <a:latin typeface="Cambria Math" panose="02040503050406030204" pitchFamily="18" charset="0"/>
                        </a:rPr>
                        <m:t>)+</m:t>
                      </m:r>
                      <m:r>
                        <a:rPr lang="en-US" sz="1600" b="0" i="1" dirty="0" smtClean="0">
                          <a:latin typeface="Cambria Math" panose="02040503050406030204" pitchFamily="18" charset="0"/>
                        </a:rPr>
                        <m:t>𝐶</m:t>
                      </m:r>
                    </m:oMath>
                  </m:oMathPara>
                </a14:m>
                <a:endParaRPr lang="en-CA" sz="1600" dirty="0">
                  <a:latin typeface="Times" panose="02020603050405020304" pitchFamily="18" charset="0"/>
                </a:endParaRPr>
              </a:p>
              <a:p>
                <a:pPr>
                  <a:buFont typeface="Wingdings" panose="05000000000000000000" pitchFamily="2" charset="2"/>
                  <a:buChar char="§"/>
                </a:pPr>
                <a:endParaRPr lang="en-US"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US" sz="1600" dirty="0">
                    <a:latin typeface="Times" panose="02020603050405020304" pitchFamily="18" charset="0"/>
                    <a:cs typeface="Times" panose="02020603050405020304" pitchFamily="18" charset="0"/>
                  </a:rPr>
                  <a:t>For learning the coordinate values, we defined a piecewise function below</a:t>
                </a:r>
              </a:p>
              <a:p>
                <a:pPr marL="0" indent="0">
                  <a:buNone/>
                </a:pPr>
                <a:endParaRPr lang="en-CA" sz="1600" i="1" dirty="0">
                  <a:latin typeface="Times" panose="02020603050405020304" pitchFamily="18" charset="0"/>
                  <a:cs typeface="Times" panose="02020603050405020304" pitchFamily="18" charset="0"/>
                </a:endParaRPr>
              </a:p>
              <a:p>
                <a:pPr marL="0" indent="0">
                  <a:buNone/>
                </a:pPr>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000" i="1" smtClean="0">
                              <a:latin typeface="Cambria Math" panose="02040503050406030204" pitchFamily="18" charset="0"/>
                            </a:rPr>
                          </m:ctrlPr>
                        </m:sSubPr>
                        <m:e>
                          <m:r>
                            <a:rPr lang="en-CA" sz="2000" i="1" smtClean="0">
                              <a:latin typeface="Cambria Math" panose="02040503050406030204" pitchFamily="18" charset="0"/>
                              <a:ea typeface="Cambria Math" panose="02040503050406030204" pitchFamily="18" charset="0"/>
                            </a:rPr>
                            <m:t>𝛼</m:t>
                          </m:r>
                        </m:e>
                        <m:sub>
                          <m:r>
                            <a:rPr lang="en-CA" sz="2000" b="0" i="1" smtClean="0">
                              <a:latin typeface="Cambria Math" panose="02040503050406030204" pitchFamily="18" charset="0"/>
                            </a:rPr>
                            <m:t>𝑏𝑎𝑠𝑒</m:t>
                          </m:r>
                        </m:sub>
                      </m:sSub>
                      <m:r>
                        <a:rPr lang="en-CA" sz="2000" b="0" i="1" smtClean="0">
                          <a:latin typeface="Cambria Math" panose="02040503050406030204" pitchFamily="18" charset="0"/>
                        </a:rPr>
                        <m:t>=</m:t>
                      </m:r>
                      <m:d>
                        <m:dPr>
                          <m:begChr m:val="{"/>
                          <m:endChr m:val=""/>
                          <m:ctrlPr>
                            <a:rPr lang="en-CA" sz="2000" b="0" i="1" smtClean="0">
                              <a:latin typeface="Cambria Math" panose="02040503050406030204" pitchFamily="18" charset="0"/>
                            </a:rPr>
                          </m:ctrlPr>
                        </m:dPr>
                        <m:e>
                          <m:eqArr>
                            <m:eqArrPr>
                              <m:ctrlPr>
                                <a:rPr lang="en-CA" sz="2000" b="0" i="1" smtClean="0">
                                  <a:latin typeface="Cambria Math" panose="02040503050406030204" pitchFamily="18" charset="0"/>
                                </a:rPr>
                              </m:ctrlPr>
                            </m:eqArrPr>
                            <m:e>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𝛼</m:t>
                                  </m:r>
                                </m:e>
                                <m:sub>
                                  <m:r>
                                    <a:rPr lang="en-CA" sz="2000" b="0" i="1" smtClean="0">
                                      <a:latin typeface="Cambria Math" panose="02040503050406030204" pitchFamily="18" charset="0"/>
                                    </a:rPr>
                                    <m:t>𝑚𝑖𝑛</m:t>
                                  </m:r>
                                </m:sub>
                              </m:sSub>
                              <m:r>
                                <a:rPr lang="en-CA" sz="2000" b="0" i="1" smtClean="0">
                                  <a:latin typeface="Cambria Math" panose="02040503050406030204" pitchFamily="18" charset="0"/>
                                </a:rPr>
                                <m:t>   </m:t>
                              </m:r>
                              <m:r>
                                <a:rPr lang="en-CA" sz="2000" b="0" i="1" smtClean="0">
                                  <a:latin typeface="Cambria Math" panose="02040503050406030204" pitchFamily="18" charset="0"/>
                                </a:rPr>
                                <m:t>𝑖𝑓</m:t>
                              </m:r>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𝐻</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 </m:t>
                              </m:r>
                              <m:r>
                                <a:rPr lang="en-CA" sz="2000" b="0" i="1" smtClean="0">
                                  <a:latin typeface="Cambria Math" panose="02040503050406030204" pitchFamily="18" charset="0"/>
                                </a:rPr>
                                <m:t>𝑖𝑠</m:t>
                              </m:r>
                              <m:r>
                                <a:rPr lang="en-CA" sz="2000" b="0" i="1" smtClean="0">
                                  <a:latin typeface="Cambria Math" panose="02040503050406030204" pitchFamily="18" charset="0"/>
                                </a:rPr>
                                <m:t> </m:t>
                              </m:r>
                              <m:r>
                                <a:rPr lang="en-CA" sz="2000" b="0" i="1" smtClean="0">
                                  <a:latin typeface="Cambria Math" panose="02040503050406030204" pitchFamily="18" charset="0"/>
                                </a:rPr>
                                <m:t>𝑠𝑚𝑎𝑙𝑙</m:t>
                              </m:r>
                            </m:e>
                            <m:e>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𝛼</m:t>
                                  </m:r>
                                </m:e>
                                <m:sub>
                                  <m:r>
                                    <a:rPr lang="en-CA" sz="2000" b="0" i="1" smtClean="0">
                                      <a:latin typeface="Cambria Math" panose="02040503050406030204" pitchFamily="18" charset="0"/>
                                    </a:rPr>
                                    <m:t>𝑚𝑎𝑥</m:t>
                                  </m:r>
                                </m:sub>
                              </m:sSub>
                              <m:r>
                                <a:rPr lang="en-CA" sz="2000" b="0" i="1" smtClean="0">
                                  <a:latin typeface="Cambria Math" panose="02040503050406030204" pitchFamily="18" charset="0"/>
                                </a:rPr>
                                <m:t> </m:t>
                              </m:r>
                              <m:r>
                                <a:rPr lang="en-CA" sz="2000" b="0" i="1" smtClean="0">
                                  <a:latin typeface="Cambria Math" panose="02040503050406030204" pitchFamily="18" charset="0"/>
                                </a:rPr>
                                <m:t>𝑖𝑓</m:t>
                              </m:r>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𝐻</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 </m:t>
                              </m:r>
                              <m:r>
                                <a:rPr lang="en-CA" sz="2000" b="0" i="1" smtClean="0">
                                  <a:latin typeface="Cambria Math" panose="02040503050406030204" pitchFamily="18" charset="0"/>
                                </a:rPr>
                                <m:t>𝑖𝑠</m:t>
                              </m:r>
                              <m:r>
                                <a:rPr lang="en-CA" sz="2000" b="0" i="1" smtClean="0">
                                  <a:latin typeface="Cambria Math" panose="02040503050406030204" pitchFamily="18" charset="0"/>
                                </a:rPr>
                                <m:t> </m:t>
                              </m:r>
                              <m:r>
                                <a:rPr lang="en-CA" sz="2000" b="0" i="1" smtClean="0">
                                  <a:latin typeface="Cambria Math" panose="02040503050406030204" pitchFamily="18" charset="0"/>
                                </a:rPr>
                                <m:t>𝑙𝑎𝑟𝑔𝑒</m:t>
                              </m:r>
                            </m:e>
                          </m:eqArr>
                        </m:e>
                      </m:d>
                    </m:oMath>
                  </m:oMathPara>
                </a14:m>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endParaRPr lang="en-CA" sz="2000" dirty="0">
                  <a:latin typeface="Times" panose="02020603050405020304" pitchFamily="18" charset="0"/>
                  <a:cs typeface="Times" panose="02020603050405020304" pitchFamily="18" charset="0"/>
                </a:endParaRPr>
              </a:p>
              <a:p>
                <a:pPr marL="0" indent="0">
                  <a:buNone/>
                </a:pPr>
                <a:endParaRPr lang="en-CA" sz="1600" dirty="0">
                  <a:latin typeface="Times" panose="02020603050405020304" pitchFamily="18" charset="0"/>
                  <a:cs typeface="Times" panose="02020603050405020304" pitchFamily="18" charset="0"/>
                </a:endParaRPr>
              </a:p>
              <a:p>
                <a:pPr marL="0" indent="0">
                  <a:buNone/>
                </a:pPr>
                <a:endParaRPr lang="en-CA" sz="1600" dirty="0">
                  <a:latin typeface="Times" panose="02020603050405020304" pitchFamily="18" charset="0"/>
                  <a:cs typeface="Times" panose="02020603050405020304" pitchFamily="18" charset="0"/>
                </a:endParaRP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381000" y="1295400"/>
                <a:ext cx="8458200" cy="4572000"/>
              </a:xfrm>
              <a:blipFill>
                <a:blip r:embed="rId2"/>
                <a:stretch>
                  <a:fillRect l="-288"/>
                </a:stretch>
              </a:blipFill>
            </p:spPr>
            <p:txBody>
              <a:bodyPr/>
              <a:lstStyle/>
              <a:p>
                <a:r>
                  <a:rPr lang="en-CA">
                    <a:noFill/>
                  </a:rPr>
                  <a:t> </a:t>
                </a:r>
              </a:p>
            </p:txBody>
          </p:sp>
        </mc:Fallback>
      </mc:AlternateContent>
      <p:sp>
        <p:nvSpPr>
          <p:cNvPr id="3" name="Rounded Rectangle 2"/>
          <p:cNvSpPr/>
          <p:nvPr/>
        </p:nvSpPr>
        <p:spPr bwMode="auto">
          <a:xfrm>
            <a:off x="2279431" y="3657600"/>
            <a:ext cx="5029200" cy="1371600"/>
          </a:xfrm>
          <a:prstGeom prst="roundRect">
            <a:avLst/>
          </a:prstGeom>
          <a:noFill/>
          <a:ln w="9525" cap="flat" cmpd="sng" algn="ctr">
            <a:solidFill>
              <a:schemeClr val="tx1"/>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6" name="TextBox 5"/>
          <p:cNvSpPr txBox="1"/>
          <p:nvPr/>
        </p:nvSpPr>
        <p:spPr>
          <a:xfrm>
            <a:off x="2393731" y="3716923"/>
            <a:ext cx="480060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CA" sz="1600" dirty="0"/>
              <a:t>Piecewise function for base learning rate selection</a:t>
            </a:r>
          </a:p>
        </p:txBody>
      </p:sp>
    </p:spTree>
    <p:extLst>
      <p:ext uri="{BB962C8B-B14F-4D97-AF65-F5344CB8AC3E}">
        <p14:creationId xmlns:p14="http://schemas.microsoft.com/office/powerpoint/2010/main" val="58576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15" y="213138"/>
            <a:ext cx="8458200" cy="533400"/>
          </a:xfrm>
        </p:spPr>
        <p:txBody>
          <a:bodyPr>
            <a:normAutofit/>
          </a:bodyPr>
          <a:lstStyle/>
          <a:p>
            <a:r>
              <a:rPr lang="en-CA" sz="2000" dirty="0">
                <a:solidFill>
                  <a:srgbClr val="FF0000"/>
                </a:solidFill>
                <a:latin typeface="Times" panose="02020603050405020304" pitchFamily="18" charset="0"/>
                <a:cs typeface="Times" panose="02020603050405020304" pitchFamily="18" charset="0"/>
              </a:rPr>
              <a:t>Proposed Adaptive Stochastic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025" y="990600"/>
                <a:ext cx="8458200" cy="4572000"/>
              </a:xfrm>
            </p:spPr>
            <p:txBody>
              <a:bodyPr>
                <a:normAutofit/>
              </a:bodyPr>
              <a:lstStyle/>
              <a:p>
                <a:pPr marL="0" indent="0">
                  <a:buNone/>
                </a:pPr>
                <a:r>
                  <a:rPr lang="en-CA" sz="1600" dirty="0">
                    <a:latin typeface="Times" panose="02020603050405020304" pitchFamily="18" charset="0"/>
                    <a:cs typeface="Times" panose="02020603050405020304" pitchFamily="18" charset="0"/>
                  </a:rPr>
                  <a:t>The proposed adaptive stochastic gradient descent for small and large coordinate values   is found below</a:t>
                </a:r>
              </a:p>
              <a:p>
                <a:pPr marL="0" indent="0">
                  <a:buNone/>
                </a:pPr>
                <a:endParaRPr lang="en-CA" sz="2000" dirty="0">
                  <a:latin typeface="Times" panose="02020603050405020304" pitchFamily="18" charset="0"/>
                  <a:cs typeface="Times"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000" i="1">
                              <a:latin typeface="Cambria Math" panose="02040503050406030204" pitchFamily="18" charset="0"/>
                            </a:rPr>
                          </m:ctrlPr>
                        </m:sSubPr>
                        <m:e>
                          <m:r>
                            <a:rPr lang="en-CA" sz="2000" b="0" i="1" smtClean="0">
                              <a:latin typeface="Cambria Math" panose="02040503050406030204" pitchFamily="18" charset="0"/>
                            </a:rPr>
                            <m:t>𝑊</m:t>
                          </m:r>
                        </m:e>
                        <m:sub>
                          <m:r>
                            <a:rPr lang="en-CA" sz="2000" b="0" i="1" smtClean="0">
                              <a:latin typeface="Cambria Math" panose="02040503050406030204" pitchFamily="18" charset="0"/>
                            </a:rPr>
                            <m:t>𝑡</m:t>
                          </m:r>
                          <m:r>
                            <a:rPr lang="en-CA" sz="2000" i="1">
                              <a:latin typeface="Cambria Math" panose="02040503050406030204" pitchFamily="18" charset="0"/>
                            </a:rPr>
                            <m:t>+1</m:t>
                          </m:r>
                          <m:r>
                            <a:rPr lang="en-CA" sz="2000" b="0" i="1" smtClean="0">
                              <a:latin typeface="Cambria Math" panose="02040503050406030204" pitchFamily="18" charset="0"/>
                            </a:rPr>
                            <m:t>,</m:t>
                          </m:r>
                          <m:r>
                            <a:rPr lang="en-CA" sz="2000" b="0" i="1" smtClean="0">
                              <a:latin typeface="Cambria Math" panose="02040503050406030204" pitchFamily="18" charset="0"/>
                            </a:rPr>
                            <m:t>𝑠𝑚𝑎𝑙𝑙</m:t>
                          </m:r>
                        </m:sub>
                      </m:sSub>
                      <m:r>
                        <a:rPr lang="en-CA" sz="2000" i="1">
                          <a:latin typeface="Cambria Math" panose="02040503050406030204" pitchFamily="18" charset="0"/>
                        </a:rPr>
                        <m:t>=</m:t>
                      </m:r>
                      <m:d>
                        <m:dPr>
                          <m:ctrlPr>
                            <a:rPr lang="en-CA" sz="2000" i="1" smtClean="0">
                              <a:latin typeface="Cambria Math" panose="02040503050406030204" pitchFamily="18" charset="0"/>
                            </a:rPr>
                          </m:ctrlPr>
                        </m:dPr>
                        <m:e>
                          <m:sSub>
                            <m:sSubPr>
                              <m:ctrlPr>
                                <a:rPr lang="en-CA" sz="2000" i="1">
                                  <a:latin typeface="Cambria Math" panose="02040503050406030204" pitchFamily="18" charset="0"/>
                                </a:rPr>
                              </m:ctrlPr>
                            </m:sSubPr>
                            <m:e>
                              <m:r>
                                <a:rPr lang="en-CA" sz="2000" b="0" i="1" smtClean="0">
                                  <a:latin typeface="Cambria Math" panose="02040503050406030204" pitchFamily="18" charset="0"/>
                                </a:rPr>
                                <m:t>𝑊</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f>
                            <m:fPr>
                              <m:ctrlPr>
                                <a:rPr lang="en-CA" sz="2000" i="1">
                                  <a:latin typeface="Cambria Math" panose="02040503050406030204" pitchFamily="18" charset="0"/>
                                </a:rPr>
                              </m:ctrlPr>
                            </m:fPr>
                            <m:num>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𝛼</m:t>
                                  </m:r>
                                </m:e>
                                <m:sub>
                                  <m:r>
                                    <a:rPr lang="en-CA" sz="2000" b="0" i="1" smtClean="0">
                                      <a:latin typeface="Cambria Math" panose="02040503050406030204" pitchFamily="18" charset="0"/>
                                    </a:rPr>
                                    <m:t>𝑚𝑖𝑛</m:t>
                                  </m:r>
                                </m:sub>
                              </m:sSub>
                            </m:num>
                            <m:den>
                              <m:sSup>
                                <m:sSupPr>
                                  <m:ctrlPr>
                                    <a:rPr lang="en-CA" sz="2000" i="1">
                                      <a:latin typeface="Cambria Math" panose="02040503050406030204" pitchFamily="18" charset="0"/>
                                    </a:rPr>
                                  </m:ctrlPr>
                                </m:sSupPr>
                                <m:e>
                                  <m:d>
                                    <m:dPr>
                                      <m:ctrlPr>
                                        <a:rPr lang="en-CA" sz="2000" i="1">
                                          <a:latin typeface="Cambria Math" panose="02040503050406030204" pitchFamily="18" charset="0"/>
                                        </a:rPr>
                                      </m:ctrlPr>
                                    </m:dPr>
                                    <m:e>
                                      <m:sSub>
                                        <m:sSubPr>
                                          <m:ctrlPr>
                                            <a:rPr lang="en-CA" sz="2000" i="1" smtClean="0">
                                              <a:latin typeface="Cambria Math" panose="02040503050406030204" pitchFamily="18" charset="0"/>
                                            </a:rPr>
                                          </m:ctrlPr>
                                        </m:sSubPr>
                                        <m:e>
                                          <m:r>
                                            <a:rPr lang="en-CA" sz="2000" b="0" i="1" smtClean="0">
                                              <a:latin typeface="Cambria Math" panose="02040503050406030204" pitchFamily="18" charset="0"/>
                                            </a:rPr>
                                            <m:t>𝐻</m:t>
                                          </m:r>
                                        </m:e>
                                        <m:sub>
                                          <m:r>
                                            <a:rPr lang="en-CA" sz="2000" b="0" i="1" smtClean="0">
                                              <a:latin typeface="Cambria Math" panose="02040503050406030204" pitchFamily="18" charset="0"/>
                                            </a:rPr>
                                            <m:t>𝑡</m:t>
                                          </m:r>
                                        </m:sub>
                                      </m:sSub>
                                      <m:r>
                                        <a:rPr lang="en-CA" sz="2000" i="1">
                                          <a:latin typeface="Cambria Math" panose="02040503050406030204" pitchFamily="18" charset="0"/>
                                        </a:rPr>
                                        <m:t>+ </m:t>
                                      </m:r>
                                      <m:r>
                                        <a:rPr lang="en-CA" sz="2000" i="1">
                                          <a:latin typeface="Cambria Math" panose="02040503050406030204" pitchFamily="18" charset="0"/>
                                          <a:ea typeface="Cambria Math" panose="02040503050406030204" pitchFamily="18" charset="0"/>
                                        </a:rPr>
                                        <m:t>𝜖</m:t>
                                      </m:r>
                                    </m:e>
                                  </m:d>
                                </m:e>
                                <m:sup>
                                  <m:f>
                                    <m:fPr>
                                      <m:ctrlPr>
                                        <a:rPr lang="en-CA" sz="2000" i="1" smtClean="0">
                                          <a:latin typeface="Cambria Math" panose="02040503050406030204" pitchFamily="18" charset="0"/>
                                        </a:rPr>
                                      </m:ctrlPr>
                                    </m:fPr>
                                    <m:num>
                                      <m:r>
                                        <a:rPr lang="en-CA" sz="2000" b="0" i="1" smtClean="0">
                                          <a:latin typeface="Cambria Math" panose="02040503050406030204" pitchFamily="18" charset="0"/>
                                        </a:rPr>
                                        <m:t>1</m:t>
                                      </m:r>
                                    </m:num>
                                    <m:den>
                                      <m:r>
                                        <a:rPr lang="en-CA" sz="2000" b="0" i="1" smtClean="0">
                                          <a:latin typeface="Cambria Math" panose="02040503050406030204" pitchFamily="18" charset="0"/>
                                        </a:rPr>
                                        <m:t>2</m:t>
                                      </m:r>
                                    </m:den>
                                  </m:f>
                                </m:sup>
                              </m:sSup>
                            </m:den>
                          </m:f>
                          <m:sSub>
                            <m:sSubPr>
                              <m:ctrlPr>
                                <a:rPr lang="en-CA" sz="2000" i="1">
                                  <a:latin typeface="Cambria Math" panose="02040503050406030204" pitchFamily="18" charset="0"/>
                                  <a:ea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𝑛</m:t>
                              </m:r>
                            </m:e>
                            <m:sub>
                              <m:r>
                                <a:rPr lang="en-CA" sz="2000" i="1">
                                  <a:latin typeface="Cambria Math" panose="02040503050406030204" pitchFamily="18" charset="0"/>
                                  <a:ea typeface="Cambria Math" panose="02040503050406030204" pitchFamily="18" charset="0"/>
                                </a:rPr>
                                <m:t>𝑡</m:t>
                              </m:r>
                            </m:sub>
                          </m:sSub>
                        </m:e>
                      </m:d>
                    </m:oMath>
                  </m:oMathPara>
                </a14:m>
                <a:endParaRPr lang="en-CA" sz="2000" dirty="0">
                  <a:latin typeface="Times" panose="02020603050405020304" pitchFamily="18" charset="0"/>
                  <a:cs typeface="Times" panose="02020603050405020304" pitchFamily="18" charset="0"/>
                </a:endParaRPr>
              </a:p>
              <a:p>
                <a:pPr marL="0" indent="0">
                  <a:buNone/>
                </a:pPr>
                <a:endParaRPr lang="en-CA" sz="2000" dirty="0">
                  <a:latin typeface="Times" panose="02020603050405020304" pitchFamily="18" charset="0"/>
                  <a:cs typeface="Times" panose="02020603050405020304" pitchFamily="18" charset="0"/>
                </a:endParaRPr>
              </a:p>
              <a:p>
                <a:pPr marL="0" indent="0">
                  <a:buNone/>
                </a:pPr>
                <a:endParaRPr lang="en-CA" sz="2000" i="1" dirty="0">
                  <a:latin typeface="Times" panose="02020603050405020304" pitchFamily="18" charset="0"/>
                  <a:cs typeface="Times" panose="02020603050405020304" pitchFamily="18" charset="0"/>
                </a:endParaRPr>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000" i="1">
                              <a:latin typeface="Cambria Math" panose="02040503050406030204" pitchFamily="18" charset="0"/>
                            </a:rPr>
                          </m:ctrlPr>
                        </m:sSubPr>
                        <m:e>
                          <m:r>
                            <a:rPr lang="en-CA" sz="2000" b="0" i="1" smtClean="0">
                              <a:latin typeface="Cambria Math" panose="02040503050406030204" pitchFamily="18" charset="0"/>
                            </a:rPr>
                            <m:t>𝑊</m:t>
                          </m:r>
                        </m:e>
                        <m:sub>
                          <m:r>
                            <a:rPr lang="en-CA" sz="2000" i="1">
                              <a:latin typeface="Cambria Math" panose="02040503050406030204" pitchFamily="18" charset="0"/>
                            </a:rPr>
                            <m:t>𝑡</m:t>
                          </m:r>
                          <m:r>
                            <a:rPr lang="en-CA" sz="2000" i="1">
                              <a:latin typeface="Cambria Math" panose="02040503050406030204" pitchFamily="18" charset="0"/>
                            </a:rPr>
                            <m:t>+1,</m:t>
                          </m:r>
                          <m:r>
                            <a:rPr lang="en-CA" sz="2000" b="0" i="1" smtClean="0">
                              <a:latin typeface="Cambria Math" panose="02040503050406030204" pitchFamily="18" charset="0"/>
                            </a:rPr>
                            <m:t>𝑙𝑎𝑟𝑔𝑒</m:t>
                          </m:r>
                        </m:sub>
                      </m:sSub>
                      <m:r>
                        <a:rPr lang="en-CA" sz="2000" i="1">
                          <a:latin typeface="Cambria Math" panose="02040503050406030204" pitchFamily="18" charset="0"/>
                        </a:rPr>
                        <m:t>=</m:t>
                      </m:r>
                      <m:d>
                        <m:dPr>
                          <m:ctrlPr>
                            <a:rPr lang="en-CA" sz="2000" i="1">
                              <a:latin typeface="Cambria Math" panose="02040503050406030204" pitchFamily="18" charset="0"/>
                            </a:rPr>
                          </m:ctrlPr>
                        </m:dPr>
                        <m:e>
                          <m:sSub>
                            <m:sSubPr>
                              <m:ctrlPr>
                                <a:rPr lang="en-CA" sz="2000" i="1">
                                  <a:latin typeface="Cambria Math" panose="02040503050406030204" pitchFamily="18" charset="0"/>
                                </a:rPr>
                              </m:ctrlPr>
                            </m:sSubPr>
                            <m:e>
                              <m:r>
                                <a:rPr lang="en-CA" sz="2000" b="0" i="1" smtClean="0">
                                  <a:latin typeface="Cambria Math" panose="02040503050406030204" pitchFamily="18" charset="0"/>
                                </a:rPr>
                                <m:t>𝑊</m:t>
                              </m:r>
                            </m:e>
                            <m:sub>
                              <m:r>
                                <a:rPr lang="en-CA" sz="2000" i="1">
                                  <a:latin typeface="Cambria Math" panose="02040503050406030204" pitchFamily="18" charset="0"/>
                                </a:rPr>
                                <m:t>𝑡</m:t>
                              </m:r>
                            </m:sub>
                          </m:sSub>
                          <m:r>
                            <a:rPr lang="en-CA" sz="2000" b="0" i="1" smtClean="0">
                              <a:latin typeface="Cambria Math" panose="02040503050406030204" pitchFamily="18" charset="0"/>
                            </a:rPr>
                            <m:t>−</m:t>
                          </m:r>
                          <m:sSub>
                            <m:sSubPr>
                              <m:ctrlPr>
                                <a:rPr lang="en-CA" sz="2000" i="1">
                                  <a:latin typeface="Cambria Math" panose="02040503050406030204" pitchFamily="18" charset="0"/>
                                  <a:ea typeface="Cambria Math" panose="02040503050406030204" pitchFamily="18" charset="0"/>
                                </a:rPr>
                              </m:ctrlPr>
                            </m:sSubPr>
                            <m:e>
                              <m:f>
                                <m:fPr>
                                  <m:ctrlPr>
                                    <a:rPr lang="en-CA" sz="2000" i="1" smtClean="0">
                                      <a:latin typeface="Cambria Math" panose="02040503050406030204" pitchFamily="18" charset="0"/>
                                    </a:rPr>
                                  </m:ctrlPr>
                                </m:fPr>
                                <m:num>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𝛼</m:t>
                                      </m:r>
                                    </m:e>
                                    <m:sub>
                                      <m:r>
                                        <a:rPr lang="en-CA" sz="2000" i="1">
                                          <a:latin typeface="Cambria Math" panose="02040503050406030204" pitchFamily="18" charset="0"/>
                                        </a:rPr>
                                        <m:t>𝑚𝑎𝑥</m:t>
                                      </m:r>
                                    </m:sub>
                                  </m:sSub>
                                </m:num>
                                <m:den>
                                  <m:sSup>
                                    <m:sSupPr>
                                      <m:ctrlPr>
                                        <a:rPr lang="en-CA" sz="2000" i="1">
                                          <a:latin typeface="Cambria Math" panose="02040503050406030204" pitchFamily="18" charset="0"/>
                                        </a:rPr>
                                      </m:ctrlPr>
                                    </m:sSupPr>
                                    <m:e>
                                      <m:d>
                                        <m:dPr>
                                          <m:ctrlPr>
                                            <a:rPr lang="en-CA" sz="2000" i="1">
                                              <a:latin typeface="Cambria Math" panose="02040503050406030204" pitchFamily="18" charset="0"/>
                                            </a:rPr>
                                          </m:ctrlPr>
                                        </m:dPr>
                                        <m:e>
                                          <m:sSub>
                                            <m:sSubPr>
                                              <m:ctrlPr>
                                                <a:rPr lang="en-CA" sz="2000" i="1">
                                                  <a:latin typeface="Cambria Math" panose="02040503050406030204" pitchFamily="18" charset="0"/>
                                                </a:rPr>
                                              </m:ctrlPr>
                                            </m:sSubPr>
                                            <m:e>
                                              <m:r>
                                                <a:rPr lang="en-CA" sz="2000" i="1">
                                                  <a:latin typeface="Cambria Math" panose="02040503050406030204" pitchFamily="18" charset="0"/>
                                                </a:rPr>
                                                <m:t>𝐻</m:t>
                                              </m:r>
                                            </m:e>
                                            <m:sub>
                                              <m:r>
                                                <a:rPr lang="en-CA" sz="2000" i="1">
                                                  <a:latin typeface="Cambria Math" panose="02040503050406030204" pitchFamily="18" charset="0"/>
                                                </a:rPr>
                                                <m:t>𝑡</m:t>
                                              </m:r>
                                            </m:sub>
                                          </m:sSub>
                                          <m:r>
                                            <a:rPr lang="en-CA" sz="2000" i="1">
                                              <a:latin typeface="Cambria Math" panose="02040503050406030204" pitchFamily="18" charset="0"/>
                                            </a:rPr>
                                            <m:t>+ </m:t>
                                          </m:r>
                                          <m:r>
                                            <a:rPr lang="en-CA" sz="2000" i="1">
                                              <a:latin typeface="Cambria Math" panose="02040503050406030204" pitchFamily="18" charset="0"/>
                                              <a:ea typeface="Cambria Math" panose="02040503050406030204" pitchFamily="18" charset="0"/>
                                            </a:rPr>
                                            <m:t>𝜖</m:t>
                                          </m:r>
                                        </m:e>
                                      </m:d>
                                    </m:e>
                                    <m:sup>
                                      <m:f>
                                        <m:fPr>
                                          <m:ctrlPr>
                                            <a:rPr lang="en-CA" sz="2000" i="1">
                                              <a:latin typeface="Cambria Math" panose="02040503050406030204" pitchFamily="18" charset="0"/>
                                            </a:rPr>
                                          </m:ctrlPr>
                                        </m:fPr>
                                        <m:num>
                                          <m:r>
                                            <a:rPr lang="en-CA" sz="2000" i="1">
                                              <a:latin typeface="Cambria Math" panose="02040503050406030204" pitchFamily="18" charset="0"/>
                                            </a:rPr>
                                            <m:t>1</m:t>
                                          </m:r>
                                        </m:num>
                                        <m:den>
                                          <m:r>
                                            <a:rPr lang="en-CA" sz="2000" i="1">
                                              <a:latin typeface="Cambria Math" panose="02040503050406030204" pitchFamily="18" charset="0"/>
                                            </a:rPr>
                                            <m:t>2</m:t>
                                          </m:r>
                                        </m:den>
                                      </m:f>
                                    </m:sup>
                                  </m:sSup>
                                </m:den>
                              </m:f>
                              <m:r>
                                <a:rPr lang="en-CA" sz="2000" i="1">
                                  <a:latin typeface="Cambria Math" panose="02040503050406030204" pitchFamily="18" charset="0"/>
                                  <a:ea typeface="Cambria Math" panose="02040503050406030204" pitchFamily="18" charset="0"/>
                                </a:rPr>
                                <m:t>𝑛</m:t>
                              </m:r>
                            </m:e>
                            <m:sub>
                              <m:r>
                                <a:rPr lang="en-CA" sz="2000" i="1">
                                  <a:latin typeface="Cambria Math" panose="02040503050406030204" pitchFamily="18" charset="0"/>
                                  <a:ea typeface="Cambria Math" panose="02040503050406030204" pitchFamily="18" charset="0"/>
                                </a:rPr>
                                <m:t>𝑡</m:t>
                              </m:r>
                            </m:sub>
                          </m:sSub>
                        </m:e>
                      </m:d>
                    </m:oMath>
                  </m:oMathPara>
                </a14:m>
                <a:endParaRPr lang="en-CA" sz="2000" i="1" dirty="0">
                  <a:latin typeface="Times" panose="02020603050405020304" pitchFamily="18" charset="0"/>
                  <a:cs typeface="Times" panose="02020603050405020304" pitchFamily="18" charset="0"/>
                </a:endParaRPr>
              </a:p>
              <a:p>
                <a:pPr marL="0" indent="0">
                  <a:buNone/>
                </a:pPr>
                <a:endParaRPr lang="en-US" sz="1600" dirty="0">
                  <a:latin typeface="Times" panose="02020603050405020304" pitchFamily="18" charset="0"/>
                  <a:cs typeface="Times" panose="02020603050405020304" pitchFamily="18" charset="0"/>
                </a:endParaRPr>
              </a:p>
              <a:p>
                <a:pPr marL="0" indent="0">
                  <a:buNone/>
                </a:pPr>
                <a:endParaRPr lang="en-US" sz="1600" dirty="0">
                  <a:latin typeface="Times" panose="02020603050405020304" pitchFamily="18" charset="0"/>
                  <a:cs typeface="Times"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025" y="990600"/>
                <a:ext cx="8458200" cy="4572000"/>
              </a:xfrm>
              <a:blipFill>
                <a:blip r:embed="rId2"/>
                <a:stretch>
                  <a:fillRect l="-433" t="-400"/>
                </a:stretch>
              </a:blipFill>
            </p:spPr>
            <p:txBody>
              <a:bodyPr/>
              <a:lstStyle/>
              <a:p>
                <a:r>
                  <a:rPr lang="en-CA">
                    <a:noFill/>
                  </a:rPr>
                  <a:t> </a:t>
                </a:r>
              </a:p>
            </p:txBody>
          </p:sp>
        </mc:Fallback>
      </mc:AlternateContent>
      <p:sp>
        <p:nvSpPr>
          <p:cNvPr id="4" name="Slide Number Placeholder 3"/>
          <p:cNvSpPr>
            <a:spLocks noGrp="1"/>
          </p:cNvSpPr>
          <p:nvPr>
            <p:ph type="sldNum" sz="quarter" idx="4"/>
          </p:nvPr>
        </p:nvSpPr>
        <p:spPr/>
        <p:txBody>
          <a:bodyPr/>
          <a:lstStyle/>
          <a:p>
            <a:fld id="{A3FBCD6E-774B-4A50-A725-33D7D636EBD4}" type="slidenum">
              <a:rPr lang="en-US" smtClean="0"/>
              <a:pPr/>
              <a:t>18</a:t>
            </a:fld>
            <a:endParaRPr lang="en-US" dirty="0"/>
          </a:p>
        </p:txBody>
      </p:sp>
      <p:sp>
        <p:nvSpPr>
          <p:cNvPr id="5" name="Rounded Rectangle 4"/>
          <p:cNvSpPr/>
          <p:nvPr/>
        </p:nvSpPr>
        <p:spPr bwMode="auto">
          <a:xfrm>
            <a:off x="2373923" y="4102219"/>
            <a:ext cx="4407877" cy="1295400"/>
          </a:xfrm>
          <a:prstGeom prst="roundRect">
            <a:avLst>
              <a:gd name="adj" fmla="val 17478"/>
            </a:avLst>
          </a:prstGeom>
          <a:noFill/>
          <a:ln w="9525" cap="flat" cmpd="sng" algn="ctr">
            <a:solidFill>
              <a:schemeClr val="tx1"/>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6" name="Rounded Rectangle 5"/>
          <p:cNvSpPr/>
          <p:nvPr/>
        </p:nvSpPr>
        <p:spPr bwMode="auto">
          <a:xfrm>
            <a:off x="2373923" y="1524000"/>
            <a:ext cx="4407877" cy="1356543"/>
          </a:xfrm>
          <a:prstGeom prst="roundRect">
            <a:avLst/>
          </a:prstGeom>
          <a:noFill/>
          <a:ln w="9525" cap="flat" cmpd="sng" algn="ctr">
            <a:solidFill>
              <a:schemeClr val="tx1"/>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7" name="TextBox 6"/>
          <p:cNvSpPr txBox="1"/>
          <p:nvPr/>
        </p:nvSpPr>
        <p:spPr>
          <a:xfrm>
            <a:off x="2596661" y="1508234"/>
            <a:ext cx="396240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CA" sz="1600" dirty="0"/>
              <a:t>Small coordinate values update rule</a:t>
            </a:r>
          </a:p>
        </p:txBody>
      </p:sp>
      <p:sp>
        <p:nvSpPr>
          <p:cNvPr id="10" name="TextBox 9"/>
          <p:cNvSpPr txBox="1"/>
          <p:nvPr/>
        </p:nvSpPr>
        <p:spPr>
          <a:xfrm>
            <a:off x="2672861" y="4104847"/>
            <a:ext cx="381000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CA" sz="1600" dirty="0"/>
              <a:t>Large coordinate values update rule</a:t>
            </a:r>
          </a:p>
        </p:txBody>
      </p:sp>
    </p:spTree>
    <p:extLst>
      <p:ext uri="{BB962C8B-B14F-4D97-AF65-F5344CB8AC3E}">
        <p14:creationId xmlns:p14="http://schemas.microsoft.com/office/powerpoint/2010/main" val="3853532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52" y="29724"/>
            <a:ext cx="8458200" cy="533400"/>
          </a:xfrm>
        </p:spPr>
        <p:txBody>
          <a:bodyPr>
            <a:normAutofit/>
          </a:bodyPr>
          <a:lstStyle/>
          <a:p>
            <a:r>
              <a:rPr lang="en-CA" sz="2400" i="1" dirty="0">
                <a:solidFill>
                  <a:srgbClr val="FF0000"/>
                </a:solidFill>
                <a:latin typeface="Times" panose="02020603050405020304" pitchFamily="18" charset="0"/>
                <a:cs typeface="Times" panose="02020603050405020304" pitchFamily="18" charset="0"/>
              </a:rPr>
              <a:t> </a:t>
            </a:r>
            <a:r>
              <a:rPr lang="en-CA" sz="2000" dirty="0">
                <a:solidFill>
                  <a:srgbClr val="FF0000"/>
                </a:solidFill>
                <a:latin typeface="Times" panose="02020603050405020304" pitchFamily="18" charset="0"/>
                <a:cs typeface="Times" panose="02020603050405020304" pitchFamily="18" charset="0"/>
              </a:rPr>
              <a:t>Proposed Algorithm (Improved Adam/</a:t>
            </a:r>
            <a:r>
              <a:rPr lang="en-CA" sz="2000" dirty="0" err="1">
                <a:solidFill>
                  <a:srgbClr val="FF0000"/>
                </a:solidFill>
                <a:latin typeface="Times" panose="02020603050405020304" pitchFamily="18" charset="0"/>
                <a:cs typeface="Times" panose="02020603050405020304" pitchFamily="18" charset="0"/>
              </a:rPr>
              <a:t>Amsgrad</a:t>
            </a:r>
            <a:r>
              <a:rPr lang="en-CA" sz="2000" dirty="0">
                <a:solidFill>
                  <a:srgbClr val="FF0000"/>
                </a:solidFill>
                <a:latin typeface="Times" panose="02020603050405020304" pitchFamily="18" charset="0"/>
                <a:cs typeface="Times" panose="02020603050405020304" pitchFamily="18" charset="0"/>
              </a:rPr>
              <a:t>)</a:t>
            </a:r>
          </a:p>
        </p:txBody>
      </p:sp>
      <p:sp>
        <p:nvSpPr>
          <p:cNvPr id="4" name="Slide Number Placeholder 3"/>
          <p:cNvSpPr>
            <a:spLocks noGrp="1"/>
          </p:cNvSpPr>
          <p:nvPr>
            <p:ph type="sldNum" sz="quarter" idx="4"/>
          </p:nvPr>
        </p:nvSpPr>
        <p:spPr/>
        <p:txBody>
          <a:bodyPr/>
          <a:lstStyle/>
          <a:p>
            <a:fld id="{A3FBCD6E-774B-4A50-A725-33D7D636EBD4}" type="slidenum">
              <a:rPr lang="en-US" smtClean="0"/>
              <a:pPr/>
              <a:t>19</a:t>
            </a:fld>
            <a:endParaRPr lang="en-US" dirty="0"/>
          </a:p>
        </p:txBody>
      </p:sp>
      <p:pic>
        <p:nvPicPr>
          <p:cNvPr id="3" name="Picture 2"/>
          <p:cNvPicPr>
            <a:picLocks noChangeAspect="1"/>
          </p:cNvPicPr>
          <p:nvPr/>
        </p:nvPicPr>
        <p:blipFill>
          <a:blip r:embed="rId2"/>
          <a:stretch>
            <a:fillRect/>
          </a:stretch>
        </p:blipFill>
        <p:spPr>
          <a:xfrm>
            <a:off x="275492" y="1066800"/>
            <a:ext cx="6277708" cy="5410200"/>
          </a:xfrm>
          <a:prstGeom prst="rect">
            <a:avLst/>
          </a:prstGeom>
        </p:spPr>
      </p:pic>
      <p:cxnSp>
        <p:nvCxnSpPr>
          <p:cNvPr id="29" name="Straight Arrow Connector 28"/>
          <p:cNvCxnSpPr/>
          <p:nvPr/>
        </p:nvCxnSpPr>
        <p:spPr bwMode="auto">
          <a:xfrm>
            <a:off x="6400800" y="4265492"/>
            <a:ext cx="304800" cy="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2" name="Rounded Rectangle 31"/>
          <p:cNvSpPr/>
          <p:nvPr/>
        </p:nvSpPr>
        <p:spPr bwMode="auto">
          <a:xfrm>
            <a:off x="6722123" y="4118401"/>
            <a:ext cx="2345677" cy="1125181"/>
          </a:xfrm>
          <a:prstGeom prst="roundRect">
            <a:avLst/>
          </a:prstGeom>
          <a:noFill/>
          <a:ln w="2857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33" name="TextBox 32"/>
          <p:cNvSpPr txBox="1"/>
          <p:nvPr/>
        </p:nvSpPr>
        <p:spPr>
          <a:xfrm>
            <a:off x="6705600" y="4265492"/>
            <a:ext cx="2607222" cy="830997"/>
          </a:xfrm>
          <a:prstGeom prst="rect">
            <a:avLst/>
          </a:prstGeom>
          <a:noFill/>
        </p:spPr>
        <p:txBody>
          <a:bodyPr wrap="square" rtlCol="0">
            <a:spAutoFit/>
          </a:bodyPr>
          <a:lstStyle/>
          <a:p>
            <a:r>
              <a:rPr lang="en-CA" sz="1600" dirty="0">
                <a:solidFill>
                  <a:srgbClr val="FF0000"/>
                </a:solidFill>
              </a:rPr>
              <a:t>Contribution : Select large</a:t>
            </a:r>
          </a:p>
          <a:p>
            <a:r>
              <a:rPr lang="en-CA" sz="1600" dirty="0">
                <a:solidFill>
                  <a:srgbClr val="FF0000"/>
                </a:solidFill>
              </a:rPr>
              <a:t> or small coordinate values </a:t>
            </a:r>
          </a:p>
          <a:p>
            <a:r>
              <a:rPr lang="en-CA" sz="1600" dirty="0">
                <a:solidFill>
                  <a:srgbClr val="FF0000"/>
                </a:solidFill>
              </a:rPr>
              <a:t>update rule</a:t>
            </a:r>
          </a:p>
        </p:txBody>
      </p:sp>
      <p:cxnSp>
        <p:nvCxnSpPr>
          <p:cNvPr id="27" name="Straight Arrow Connector 26"/>
          <p:cNvCxnSpPr/>
          <p:nvPr/>
        </p:nvCxnSpPr>
        <p:spPr bwMode="auto">
          <a:xfrm>
            <a:off x="3802975" y="4906311"/>
            <a:ext cx="2830139" cy="665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202321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C425-A621-4521-BECC-110313338D50}"/>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Content</a:t>
            </a:r>
          </a:p>
        </p:txBody>
      </p:sp>
      <p:sp>
        <p:nvSpPr>
          <p:cNvPr id="3" name="Content Placeholder 2">
            <a:extLst>
              <a:ext uri="{FF2B5EF4-FFF2-40B4-BE49-F238E27FC236}">
                <a16:creationId xmlns:a16="http://schemas.microsoft.com/office/drawing/2014/main" id="{1D144AC9-0CAF-488A-9E3F-4646C3BEC04B}"/>
              </a:ext>
            </a:extLst>
          </p:cNvPr>
          <p:cNvSpPr>
            <a:spLocks noGrp="1"/>
          </p:cNvSpPr>
          <p:nvPr>
            <p:ph idx="1"/>
          </p:nvPr>
        </p:nvSpPr>
        <p:spPr>
          <a:xfrm>
            <a:off x="152400" y="1066800"/>
            <a:ext cx="8458200" cy="4572000"/>
          </a:xfrm>
        </p:spPr>
        <p:txBody>
          <a:bodyPr>
            <a:normAutofit/>
          </a:bodyPr>
          <a:lstStyle/>
          <a:p>
            <a:r>
              <a:rPr lang="en-US" sz="1600" dirty="0">
                <a:latin typeface="Times" panose="02020603050405020304" pitchFamily="18" charset="0"/>
                <a:cs typeface="Times" panose="02020603050405020304" pitchFamily="18" charset="0"/>
              </a:rPr>
              <a:t>2024 Ph.D. Thesis Presentation</a:t>
            </a:r>
          </a:p>
          <a:p>
            <a:endParaRPr lang="en-US" sz="1600" dirty="0">
              <a:latin typeface="Times" panose="02020603050405020304" pitchFamily="18" charset="0"/>
              <a:cs typeface="Times" panose="02020603050405020304" pitchFamily="18" charset="0"/>
            </a:endParaRPr>
          </a:p>
          <a:p>
            <a:r>
              <a:rPr lang="en-CA" sz="1600" dirty="0">
                <a:latin typeface="Times" panose="02020603050405020304" pitchFamily="18" charset="0"/>
                <a:cs typeface="Times" panose="02020603050405020304" pitchFamily="18" charset="0"/>
              </a:rPr>
              <a:t>Thesis-Inspired Optimization Methods for Variational Quantum Algorithms</a:t>
            </a:r>
            <a:endParaRPr lang="en-US" sz="1600" dirty="0">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58BA4F3A-6CB0-4DEF-BDFA-B6F9BED8D2FB}"/>
              </a:ext>
            </a:extLst>
          </p:cNvPr>
          <p:cNvSpPr>
            <a:spLocks noGrp="1"/>
          </p:cNvSpPr>
          <p:nvPr>
            <p:ph type="sldNum" sz="quarter" idx="4"/>
          </p:nvPr>
        </p:nvSpPr>
        <p:spPr/>
        <p:txBody>
          <a:bodyPr/>
          <a:lstStyle/>
          <a:p>
            <a:fld id="{A3FBCD6E-774B-4A50-A725-33D7D636EBD4}" type="slidenum">
              <a:rPr lang="en-US" smtClean="0"/>
              <a:pPr/>
              <a:t>2</a:t>
            </a:fld>
            <a:endParaRPr lang="en-US" dirty="0"/>
          </a:p>
        </p:txBody>
      </p:sp>
    </p:spTree>
    <p:extLst>
      <p:ext uri="{BB962C8B-B14F-4D97-AF65-F5344CB8AC3E}">
        <p14:creationId xmlns:p14="http://schemas.microsoft.com/office/powerpoint/2010/main" val="2950552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6734-02C2-46E2-B826-DFB31F06DF79}"/>
              </a:ext>
            </a:extLst>
          </p:cNvPr>
          <p:cNvSpPr>
            <a:spLocks noGrp="1"/>
          </p:cNvSpPr>
          <p:nvPr>
            <p:ph type="title"/>
          </p:nvPr>
        </p:nvSpPr>
        <p:spPr>
          <a:xfrm>
            <a:off x="342900" y="141434"/>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CIFAR-100 Image Dataset</a:t>
            </a:r>
          </a:p>
        </p:txBody>
      </p:sp>
      <p:sp>
        <p:nvSpPr>
          <p:cNvPr id="4" name="Slide Number Placeholder 3">
            <a:extLst>
              <a:ext uri="{FF2B5EF4-FFF2-40B4-BE49-F238E27FC236}">
                <a16:creationId xmlns:a16="http://schemas.microsoft.com/office/drawing/2014/main" id="{98F29011-90C6-4638-9BA7-A04FF8E87187}"/>
              </a:ext>
            </a:extLst>
          </p:cNvPr>
          <p:cNvSpPr>
            <a:spLocks noGrp="1"/>
          </p:cNvSpPr>
          <p:nvPr>
            <p:ph type="sldNum" sz="quarter" idx="4"/>
          </p:nvPr>
        </p:nvSpPr>
        <p:spPr/>
        <p:txBody>
          <a:bodyPr/>
          <a:lstStyle/>
          <a:p>
            <a:fld id="{A3FBCD6E-774B-4A50-A725-33D7D636EBD4}" type="slidenum">
              <a:rPr lang="en-US" smtClean="0"/>
              <a:pPr/>
              <a:t>20</a:t>
            </a:fld>
            <a:endParaRPr lang="en-US" dirty="0"/>
          </a:p>
        </p:txBody>
      </p:sp>
      <p:pic>
        <p:nvPicPr>
          <p:cNvPr id="2050" name="Picture 2" descr="alt">
            <a:extLst>
              <a:ext uri="{FF2B5EF4-FFF2-40B4-BE49-F238E27FC236}">
                <a16:creationId xmlns:a16="http://schemas.microsoft.com/office/drawing/2014/main" id="{C18DC157-B315-4941-B3F8-D920D1CF3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685800"/>
            <a:ext cx="3962399"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6445D6-7430-4DEA-B255-634C1E453494}"/>
              </a:ext>
            </a:extLst>
          </p:cNvPr>
          <p:cNvSpPr txBox="1"/>
          <p:nvPr/>
        </p:nvSpPr>
        <p:spPr>
          <a:xfrm>
            <a:off x="1447800" y="4389539"/>
            <a:ext cx="7162800" cy="1077218"/>
          </a:xfrm>
          <a:prstGeom prst="rect">
            <a:avLst/>
          </a:prstGeom>
          <a:noFill/>
        </p:spPr>
        <p:txBody>
          <a:bodyPr wrap="square" rtlCol="0">
            <a:spAutoFit/>
          </a:bodyPr>
          <a:lstStyle/>
          <a:p>
            <a:pPr marL="285750" indent="-285750">
              <a:buFont typeface="Wingdings" panose="05000000000000000000" pitchFamily="2" charset="2"/>
              <a:buChar char="§"/>
            </a:pPr>
            <a:r>
              <a:rPr lang="en-US" sz="1600" dirty="0">
                <a:latin typeface="Times" panose="02020603050405020304" pitchFamily="18" charset="0"/>
                <a:cs typeface="Times" panose="02020603050405020304" pitchFamily="18" charset="0"/>
              </a:rPr>
              <a:t>500 training images per class</a:t>
            </a:r>
          </a:p>
          <a:p>
            <a:pPr marL="285750" indent="-285750">
              <a:buFont typeface="Wingdings" panose="05000000000000000000" pitchFamily="2" charset="2"/>
              <a:buChar char="§"/>
            </a:pPr>
            <a:r>
              <a:rPr lang="en-US" sz="1600" dirty="0">
                <a:latin typeface="Times" panose="02020603050405020304" pitchFamily="18" charset="0"/>
                <a:cs typeface="Times" panose="02020603050405020304" pitchFamily="18" charset="0"/>
              </a:rPr>
              <a:t>100 testing images per class</a:t>
            </a:r>
          </a:p>
          <a:p>
            <a:pPr marL="285750" indent="-285750">
              <a:buFont typeface="Wingdings" panose="05000000000000000000" pitchFamily="2" charset="2"/>
              <a:buChar char="§"/>
            </a:pPr>
            <a:r>
              <a:rPr lang="en-US" sz="1600" dirty="0">
                <a:latin typeface="Times" panose="02020603050405020304" pitchFamily="18" charset="0"/>
                <a:cs typeface="Times" panose="02020603050405020304" pitchFamily="18" charset="0"/>
              </a:rPr>
              <a:t>100 classes</a:t>
            </a:r>
          </a:p>
          <a:p>
            <a:pPr marL="285750" indent="-285750">
              <a:buFont typeface="Wingdings" panose="05000000000000000000" pitchFamily="2" charset="2"/>
              <a:buChar char="§"/>
            </a:pPr>
            <a:r>
              <a:rPr lang="en-US" sz="1600" b="0" i="0" dirty="0">
                <a:solidFill>
                  <a:srgbClr val="000000"/>
                </a:solidFill>
                <a:effectLst/>
                <a:latin typeface="Times" panose="02020603050405020304" pitchFamily="18" charset="0"/>
                <a:cs typeface="Times" panose="02020603050405020304" pitchFamily="18" charset="0"/>
              </a:rPr>
              <a:t>20 </a:t>
            </a:r>
            <a:r>
              <a:rPr lang="en-US" sz="1600" dirty="0">
                <a:solidFill>
                  <a:srgbClr val="000000"/>
                </a:solidFill>
                <a:latin typeface="Times" panose="02020603050405020304" pitchFamily="18" charset="0"/>
                <a:cs typeface="Times" panose="02020603050405020304" pitchFamily="18" charset="0"/>
              </a:rPr>
              <a:t>Super classes</a:t>
            </a:r>
            <a:r>
              <a:rPr lang="en-US" sz="1600" b="0" i="0" dirty="0">
                <a:solidFill>
                  <a:srgbClr val="000000"/>
                </a:solidFill>
                <a:effectLst/>
                <a:latin typeface="Times" panose="02020603050405020304" pitchFamily="18" charset="0"/>
                <a:cs typeface="Times" panose="02020603050405020304" pitchFamily="18" charset="0"/>
              </a:rPr>
              <a:t> with 5 Subclasses</a:t>
            </a:r>
            <a:endParaRPr lang="en-US" sz="1600" dirty="0">
              <a:solidFill>
                <a:srgbClr val="000000"/>
              </a:solidFill>
              <a:latin typeface="Times" panose="02020603050405020304" pitchFamily="18" charset="0"/>
              <a:cs typeface="Times" panose="02020603050405020304" pitchFamily="18" charset="0"/>
            </a:endParaRPr>
          </a:p>
        </p:txBody>
      </p:sp>
      <p:pic>
        <p:nvPicPr>
          <p:cNvPr id="2056" name="Picture 8" descr="CIFAR-100 Dataset | Papers With Code">
            <a:extLst>
              <a:ext uri="{FF2B5EF4-FFF2-40B4-BE49-F238E27FC236}">
                <a16:creationId xmlns:a16="http://schemas.microsoft.com/office/drawing/2014/main" id="{0D2B0592-F5B7-44DF-A5B1-FB085A781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74834"/>
            <a:ext cx="4419601" cy="3211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4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A221-F940-4CD0-92E5-3B0858E0FC91}"/>
              </a:ext>
            </a:extLst>
          </p:cNvPr>
          <p:cNvSpPr>
            <a:spLocks noGrp="1"/>
          </p:cNvSpPr>
          <p:nvPr>
            <p:ph type="title"/>
          </p:nvPr>
        </p:nvSpPr>
        <p:spPr>
          <a:xfrm>
            <a:off x="304800" y="152400"/>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Image Classification Experiment (</a:t>
            </a:r>
            <a:r>
              <a:rPr lang="en-US" sz="2000" dirty="0" err="1">
                <a:solidFill>
                  <a:srgbClr val="FF0000"/>
                </a:solidFill>
                <a:latin typeface="Times" panose="02020603050405020304" pitchFamily="18" charset="0"/>
                <a:cs typeface="Times" panose="02020603050405020304" pitchFamily="18" charset="0"/>
              </a:rPr>
              <a:t>WideResNet</a:t>
            </a:r>
            <a:r>
              <a:rPr lang="en-US" sz="2000" dirty="0">
                <a:solidFill>
                  <a:srgbClr val="FF0000"/>
                </a:solidFill>
                <a:latin typeface="Times" panose="02020603050405020304" pitchFamily="18" charset="0"/>
                <a:cs typeface="Times" panose="02020603050405020304" pitchFamily="18" charset="0"/>
              </a:rPr>
              <a:t> with Batch 64)</a:t>
            </a:r>
          </a:p>
        </p:txBody>
      </p:sp>
      <p:sp>
        <p:nvSpPr>
          <p:cNvPr id="4" name="Slide Number Placeholder 3">
            <a:extLst>
              <a:ext uri="{FF2B5EF4-FFF2-40B4-BE49-F238E27FC236}">
                <a16:creationId xmlns:a16="http://schemas.microsoft.com/office/drawing/2014/main" id="{D084FD86-1D70-4DD4-9B9C-8CF950CCE8AC}"/>
              </a:ext>
            </a:extLst>
          </p:cNvPr>
          <p:cNvSpPr>
            <a:spLocks noGrp="1"/>
          </p:cNvSpPr>
          <p:nvPr>
            <p:ph type="sldNum" sz="quarter" idx="4"/>
          </p:nvPr>
        </p:nvSpPr>
        <p:spPr/>
        <p:txBody>
          <a:bodyPr/>
          <a:lstStyle/>
          <a:p>
            <a:fld id="{A3FBCD6E-774B-4A50-A725-33D7D636EBD4}" type="slidenum">
              <a:rPr lang="en-US" smtClean="0"/>
              <a:pPr/>
              <a:t>21</a:t>
            </a:fld>
            <a:endParaRPr lang="en-US" dirty="0"/>
          </a:p>
        </p:txBody>
      </p:sp>
      <p:pic>
        <p:nvPicPr>
          <p:cNvPr id="5" name="Picture 4">
            <a:extLst>
              <a:ext uri="{FF2B5EF4-FFF2-40B4-BE49-F238E27FC236}">
                <a16:creationId xmlns:a16="http://schemas.microsoft.com/office/drawing/2014/main" id="{93993255-F60A-459A-B719-92B4664143B6}"/>
              </a:ext>
            </a:extLst>
          </p:cNvPr>
          <p:cNvPicPr>
            <a:picLocks noChangeAspect="1"/>
          </p:cNvPicPr>
          <p:nvPr/>
        </p:nvPicPr>
        <p:blipFill>
          <a:blip r:embed="rId2"/>
          <a:stretch>
            <a:fillRect/>
          </a:stretch>
        </p:blipFill>
        <p:spPr>
          <a:xfrm>
            <a:off x="533400" y="685800"/>
            <a:ext cx="3548624" cy="2686998"/>
          </a:xfrm>
          <a:prstGeom prst="rect">
            <a:avLst/>
          </a:prstGeom>
        </p:spPr>
      </p:pic>
      <p:pic>
        <p:nvPicPr>
          <p:cNvPr id="9" name="Picture 8">
            <a:extLst>
              <a:ext uri="{FF2B5EF4-FFF2-40B4-BE49-F238E27FC236}">
                <a16:creationId xmlns:a16="http://schemas.microsoft.com/office/drawing/2014/main" id="{8BA2BD84-83A1-48AF-BCEA-DE26E087821E}"/>
              </a:ext>
            </a:extLst>
          </p:cNvPr>
          <p:cNvPicPr>
            <a:picLocks noChangeAspect="1"/>
          </p:cNvPicPr>
          <p:nvPr/>
        </p:nvPicPr>
        <p:blipFill>
          <a:blip r:embed="rId3"/>
          <a:stretch>
            <a:fillRect/>
          </a:stretch>
        </p:blipFill>
        <p:spPr>
          <a:xfrm>
            <a:off x="4431496" y="615296"/>
            <a:ext cx="3631714" cy="2786062"/>
          </a:xfrm>
          <a:prstGeom prst="rect">
            <a:avLst/>
          </a:prstGeom>
        </p:spPr>
      </p:pic>
      <p:pic>
        <p:nvPicPr>
          <p:cNvPr id="12" name="Picture 11">
            <a:extLst>
              <a:ext uri="{FF2B5EF4-FFF2-40B4-BE49-F238E27FC236}">
                <a16:creationId xmlns:a16="http://schemas.microsoft.com/office/drawing/2014/main" id="{0D5C5A95-83DF-47A4-9AEE-66EB17E257BB}"/>
              </a:ext>
            </a:extLst>
          </p:cNvPr>
          <p:cNvPicPr>
            <a:picLocks noChangeAspect="1"/>
          </p:cNvPicPr>
          <p:nvPr/>
        </p:nvPicPr>
        <p:blipFill>
          <a:blip r:embed="rId4"/>
          <a:stretch>
            <a:fillRect/>
          </a:stretch>
        </p:blipFill>
        <p:spPr>
          <a:xfrm>
            <a:off x="2819400" y="3525404"/>
            <a:ext cx="3631714" cy="2717300"/>
          </a:xfrm>
          <a:prstGeom prst="rect">
            <a:avLst/>
          </a:prstGeom>
        </p:spPr>
      </p:pic>
    </p:spTree>
    <p:extLst>
      <p:ext uri="{BB962C8B-B14F-4D97-AF65-F5344CB8AC3E}">
        <p14:creationId xmlns:p14="http://schemas.microsoft.com/office/powerpoint/2010/main" val="442958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A632B0-BFC8-4D13-AAF1-B42CEEAA5D63}"/>
              </a:ext>
            </a:extLst>
          </p:cNvPr>
          <p:cNvSpPr>
            <a:spLocks noGrp="1"/>
          </p:cNvSpPr>
          <p:nvPr>
            <p:ph type="sldNum" sz="quarter" idx="4"/>
          </p:nvPr>
        </p:nvSpPr>
        <p:spPr/>
        <p:txBody>
          <a:bodyPr/>
          <a:lstStyle/>
          <a:p>
            <a:fld id="{A3FBCD6E-774B-4A50-A725-33D7D636EBD4}" type="slidenum">
              <a:rPr lang="en-US" smtClean="0"/>
              <a:pPr/>
              <a:t>22</a:t>
            </a:fld>
            <a:endParaRPr lang="en-US" dirty="0"/>
          </a:p>
        </p:txBody>
      </p:sp>
      <p:sp>
        <p:nvSpPr>
          <p:cNvPr id="5" name="Title 1">
            <a:extLst>
              <a:ext uri="{FF2B5EF4-FFF2-40B4-BE49-F238E27FC236}">
                <a16:creationId xmlns:a16="http://schemas.microsoft.com/office/drawing/2014/main" id="{F98430C4-3539-4E6E-8667-929F368C8B15}"/>
              </a:ext>
            </a:extLst>
          </p:cNvPr>
          <p:cNvSpPr>
            <a:spLocks noGrp="1"/>
          </p:cNvSpPr>
          <p:nvPr>
            <p:ph type="title"/>
          </p:nvPr>
        </p:nvSpPr>
        <p:spPr>
          <a:xfrm>
            <a:off x="304800" y="76200"/>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Image Classification Experiment (VGG16-Net with Batch 64)</a:t>
            </a:r>
          </a:p>
        </p:txBody>
      </p:sp>
      <p:pic>
        <p:nvPicPr>
          <p:cNvPr id="3" name="Picture 2">
            <a:extLst>
              <a:ext uri="{FF2B5EF4-FFF2-40B4-BE49-F238E27FC236}">
                <a16:creationId xmlns:a16="http://schemas.microsoft.com/office/drawing/2014/main" id="{C6913A58-3DDF-4C9B-A90B-EB123581DCFC}"/>
              </a:ext>
            </a:extLst>
          </p:cNvPr>
          <p:cNvPicPr>
            <a:picLocks noChangeAspect="1"/>
          </p:cNvPicPr>
          <p:nvPr/>
        </p:nvPicPr>
        <p:blipFill>
          <a:blip r:embed="rId2"/>
          <a:stretch>
            <a:fillRect/>
          </a:stretch>
        </p:blipFill>
        <p:spPr>
          <a:xfrm>
            <a:off x="381000" y="609600"/>
            <a:ext cx="3546669" cy="2894248"/>
          </a:xfrm>
          <a:prstGeom prst="rect">
            <a:avLst/>
          </a:prstGeom>
        </p:spPr>
      </p:pic>
      <p:pic>
        <p:nvPicPr>
          <p:cNvPr id="8" name="Picture 7">
            <a:extLst>
              <a:ext uri="{FF2B5EF4-FFF2-40B4-BE49-F238E27FC236}">
                <a16:creationId xmlns:a16="http://schemas.microsoft.com/office/drawing/2014/main" id="{EBBE71C7-27C7-49EA-B04C-FABD16575697}"/>
              </a:ext>
            </a:extLst>
          </p:cNvPr>
          <p:cNvPicPr>
            <a:picLocks noChangeAspect="1"/>
          </p:cNvPicPr>
          <p:nvPr/>
        </p:nvPicPr>
        <p:blipFill>
          <a:blip r:embed="rId3"/>
          <a:stretch>
            <a:fillRect/>
          </a:stretch>
        </p:blipFill>
        <p:spPr>
          <a:xfrm>
            <a:off x="4419600" y="616937"/>
            <a:ext cx="3690335" cy="2894248"/>
          </a:xfrm>
          <a:prstGeom prst="rect">
            <a:avLst/>
          </a:prstGeom>
        </p:spPr>
      </p:pic>
      <p:pic>
        <p:nvPicPr>
          <p:cNvPr id="12" name="Picture 11">
            <a:extLst>
              <a:ext uri="{FF2B5EF4-FFF2-40B4-BE49-F238E27FC236}">
                <a16:creationId xmlns:a16="http://schemas.microsoft.com/office/drawing/2014/main" id="{C8BB7239-B453-4A5D-AEF3-2FB42BC793B8}"/>
              </a:ext>
            </a:extLst>
          </p:cNvPr>
          <p:cNvPicPr>
            <a:picLocks noChangeAspect="1"/>
          </p:cNvPicPr>
          <p:nvPr/>
        </p:nvPicPr>
        <p:blipFill>
          <a:blip r:embed="rId4"/>
          <a:stretch>
            <a:fillRect/>
          </a:stretch>
        </p:blipFill>
        <p:spPr>
          <a:xfrm>
            <a:off x="2625844" y="3413973"/>
            <a:ext cx="3719490" cy="2819400"/>
          </a:xfrm>
          <a:prstGeom prst="rect">
            <a:avLst/>
          </a:prstGeom>
        </p:spPr>
      </p:pic>
    </p:spTree>
    <p:extLst>
      <p:ext uri="{BB962C8B-B14F-4D97-AF65-F5344CB8AC3E}">
        <p14:creationId xmlns:p14="http://schemas.microsoft.com/office/powerpoint/2010/main" val="3456759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FD100-ABC0-4E53-9FF3-B2D42B358898}"/>
              </a:ext>
            </a:extLst>
          </p:cNvPr>
          <p:cNvSpPr>
            <a:spLocks noGrp="1"/>
          </p:cNvSpPr>
          <p:nvPr>
            <p:ph type="title"/>
          </p:nvPr>
        </p:nvSpPr>
        <p:spPr>
          <a:xfrm>
            <a:off x="254191" y="119326"/>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Suturing Video Dataset</a:t>
            </a:r>
          </a:p>
        </p:txBody>
      </p:sp>
      <p:sp>
        <p:nvSpPr>
          <p:cNvPr id="4" name="Slide Number Placeholder 3">
            <a:extLst>
              <a:ext uri="{FF2B5EF4-FFF2-40B4-BE49-F238E27FC236}">
                <a16:creationId xmlns:a16="http://schemas.microsoft.com/office/drawing/2014/main" id="{5185128B-E426-47BD-8E0C-BBB23385196B}"/>
              </a:ext>
            </a:extLst>
          </p:cNvPr>
          <p:cNvSpPr>
            <a:spLocks noGrp="1"/>
          </p:cNvSpPr>
          <p:nvPr>
            <p:ph type="sldNum" sz="quarter" idx="4"/>
          </p:nvPr>
        </p:nvSpPr>
        <p:spPr/>
        <p:txBody>
          <a:bodyPr/>
          <a:lstStyle/>
          <a:p>
            <a:fld id="{A3FBCD6E-774B-4A50-A725-33D7D636EBD4}" type="slidenum">
              <a:rPr lang="en-US" smtClean="0">
                <a:latin typeface="Times" panose="02020603050405020304" pitchFamily="18" charset="0"/>
                <a:cs typeface="Times" panose="02020603050405020304" pitchFamily="18" charset="0"/>
              </a:rPr>
              <a:pPr/>
              <a:t>23</a:t>
            </a:fld>
            <a:endParaRPr lang="en-US" dirty="0">
              <a:latin typeface="Times" panose="02020603050405020304" pitchFamily="18" charset="0"/>
              <a:cs typeface="Times" panose="02020603050405020304" pitchFamily="18" charset="0"/>
            </a:endParaRPr>
          </a:p>
        </p:txBody>
      </p:sp>
      <p:sp>
        <p:nvSpPr>
          <p:cNvPr id="7" name="TextBox 6">
            <a:extLst>
              <a:ext uri="{FF2B5EF4-FFF2-40B4-BE49-F238E27FC236}">
                <a16:creationId xmlns:a16="http://schemas.microsoft.com/office/drawing/2014/main" id="{BDD46CAE-AFAA-46F3-8826-301BEF16A0D2}"/>
              </a:ext>
            </a:extLst>
          </p:cNvPr>
          <p:cNvSpPr txBox="1"/>
          <p:nvPr/>
        </p:nvSpPr>
        <p:spPr>
          <a:xfrm>
            <a:off x="148353" y="4191000"/>
            <a:ext cx="4431085" cy="1384995"/>
          </a:xfrm>
          <a:prstGeom prst="rect">
            <a:avLst/>
          </a:prstGeom>
          <a:noFill/>
        </p:spPr>
        <p:txBody>
          <a:bodyPr wrap="none" rtlCol="0">
            <a:spAutoFit/>
          </a:bodyPr>
          <a:lstStyle/>
          <a:p>
            <a:r>
              <a:rPr lang="en-CA" sz="1400" dirty="0">
                <a:latin typeface="Times" panose="02020603050405020304" pitchFamily="18" charset="0"/>
                <a:cs typeface="Times" panose="02020603050405020304" pitchFamily="18" charset="0"/>
              </a:rPr>
              <a:t>Gestures:</a:t>
            </a:r>
            <a:r>
              <a:rPr lang="en-CA" sz="1400" dirty="0">
                <a:solidFill>
                  <a:srgbClr val="FF0000"/>
                </a:solidFill>
                <a:latin typeface="Times" panose="02020603050405020304" pitchFamily="18" charset="0"/>
                <a:cs typeface="Times" panose="02020603050405020304" pitchFamily="18" charset="0"/>
              </a:rPr>
              <a:t> y1</a:t>
            </a:r>
            <a:r>
              <a:rPr lang="en-CA" sz="1400" dirty="0">
                <a:latin typeface="Times" panose="02020603050405020304" pitchFamily="18" charset="0"/>
                <a:cs typeface="Times" panose="02020603050405020304" pitchFamily="18" charset="0"/>
              </a:rPr>
              <a:t>, y2, y3, y4,</a:t>
            </a:r>
            <a:r>
              <a:rPr lang="en-CA" sz="1400" dirty="0">
                <a:solidFill>
                  <a:srgbClr val="FF0000"/>
                </a:solidFill>
                <a:latin typeface="Times" panose="02020603050405020304" pitchFamily="18" charset="0"/>
                <a:cs typeface="Times" panose="02020603050405020304" pitchFamily="18" charset="0"/>
              </a:rPr>
              <a:t> y5</a:t>
            </a:r>
            <a:r>
              <a:rPr lang="en-CA" sz="1400" dirty="0">
                <a:latin typeface="Times" panose="02020603050405020304" pitchFamily="18" charset="0"/>
                <a:cs typeface="Times" panose="02020603050405020304" pitchFamily="18" charset="0"/>
              </a:rPr>
              <a:t>, y6,</a:t>
            </a:r>
            <a:r>
              <a:rPr lang="en-CA" sz="1400" dirty="0">
                <a:solidFill>
                  <a:srgbClr val="FF0000"/>
                </a:solidFill>
                <a:latin typeface="Times" panose="02020603050405020304" pitchFamily="18" charset="0"/>
                <a:cs typeface="Times" panose="02020603050405020304" pitchFamily="18" charset="0"/>
              </a:rPr>
              <a:t> y8</a:t>
            </a:r>
            <a:r>
              <a:rPr lang="en-CA" sz="1400" dirty="0">
                <a:latin typeface="Times" panose="02020603050405020304" pitchFamily="18" charset="0"/>
                <a:cs typeface="Times" panose="02020603050405020304" pitchFamily="18" charset="0"/>
              </a:rPr>
              <a:t>, </a:t>
            </a:r>
            <a:r>
              <a:rPr lang="en-CA" sz="1400" dirty="0">
                <a:solidFill>
                  <a:srgbClr val="FF0000"/>
                </a:solidFill>
                <a:latin typeface="Times" panose="02020603050405020304" pitchFamily="18" charset="0"/>
                <a:cs typeface="Times" panose="02020603050405020304" pitchFamily="18" charset="0"/>
              </a:rPr>
              <a:t>y9</a:t>
            </a:r>
            <a:r>
              <a:rPr lang="en-CA" sz="1400" dirty="0">
                <a:latin typeface="Times" panose="02020603050405020304" pitchFamily="18" charset="0"/>
                <a:cs typeface="Times" panose="02020603050405020304" pitchFamily="18" charset="0"/>
              </a:rPr>
              <a:t>, </a:t>
            </a:r>
            <a:r>
              <a:rPr lang="en-CA" sz="1400" dirty="0">
                <a:solidFill>
                  <a:srgbClr val="FF0000"/>
                </a:solidFill>
                <a:latin typeface="Times" panose="02020603050405020304" pitchFamily="18" charset="0"/>
                <a:cs typeface="Times" panose="02020603050405020304" pitchFamily="18" charset="0"/>
              </a:rPr>
              <a:t>y10</a:t>
            </a:r>
            <a:r>
              <a:rPr lang="en-CA" sz="1400" dirty="0">
                <a:latin typeface="Times" panose="02020603050405020304" pitchFamily="18" charset="0"/>
                <a:cs typeface="Times" panose="02020603050405020304" pitchFamily="18" charset="0"/>
              </a:rPr>
              <a:t>,y11</a:t>
            </a:r>
          </a:p>
          <a:p>
            <a:endParaRPr lang="en-CA" sz="1400" dirty="0">
              <a:latin typeface="Times" panose="02020603050405020304" pitchFamily="18" charset="0"/>
              <a:cs typeface="Times" panose="02020603050405020304" pitchFamily="18" charset="0"/>
            </a:endParaRPr>
          </a:p>
          <a:p>
            <a:r>
              <a:rPr lang="en-CA" sz="1400" dirty="0">
                <a:latin typeface="Times" panose="02020603050405020304" pitchFamily="18" charset="0"/>
                <a:cs typeface="Times" panose="02020603050405020304" pitchFamily="18" charset="0"/>
              </a:rPr>
              <a:t>Less frequently occurring gestures: y1, y5,  y8, y9, y10</a:t>
            </a:r>
          </a:p>
          <a:p>
            <a:endParaRPr lang="en-CA" sz="1400" dirty="0">
              <a:latin typeface="Times" panose="02020603050405020304" pitchFamily="18" charset="0"/>
              <a:cs typeface="Times" panose="02020603050405020304" pitchFamily="18" charset="0"/>
            </a:endParaRPr>
          </a:p>
          <a:p>
            <a:r>
              <a:rPr lang="en-CA" sz="1400" dirty="0">
                <a:latin typeface="Times" panose="02020603050405020304" pitchFamily="18" charset="0"/>
                <a:cs typeface="Times" panose="02020603050405020304" pitchFamily="18" charset="0"/>
              </a:rPr>
              <a:t>We split the dataset into 90% training and 10% testing data</a:t>
            </a:r>
          </a:p>
          <a:p>
            <a:endParaRPr lang="en-US" sz="1400" dirty="0">
              <a:latin typeface="Times" panose="02020603050405020304" pitchFamily="18" charset="0"/>
              <a:cs typeface="Times" panose="02020603050405020304" pitchFamily="18" charset="0"/>
            </a:endParaRPr>
          </a:p>
        </p:txBody>
      </p:sp>
      <p:graphicFrame>
        <p:nvGraphicFramePr>
          <p:cNvPr id="6" name="Table 7">
            <a:extLst>
              <a:ext uri="{FF2B5EF4-FFF2-40B4-BE49-F238E27FC236}">
                <a16:creationId xmlns:a16="http://schemas.microsoft.com/office/drawing/2014/main" id="{F82A20D2-08FB-4A30-AB27-59B210E27CBE}"/>
              </a:ext>
            </a:extLst>
          </p:cNvPr>
          <p:cNvGraphicFramePr>
            <a:graphicFrameLocks noGrp="1"/>
          </p:cNvGraphicFramePr>
          <p:nvPr>
            <p:extLst>
              <p:ext uri="{D42A27DB-BD31-4B8C-83A1-F6EECF244321}">
                <p14:modId xmlns:p14="http://schemas.microsoft.com/office/powerpoint/2010/main" val="2682399240"/>
              </p:ext>
            </p:extLst>
          </p:nvPr>
        </p:nvGraphicFramePr>
        <p:xfrm>
          <a:off x="4904067" y="434577"/>
          <a:ext cx="3914162" cy="4615125"/>
        </p:xfrm>
        <a:graphic>
          <a:graphicData uri="http://schemas.openxmlformats.org/drawingml/2006/table">
            <a:tbl>
              <a:tblPr firstRow="1" bandRow="1">
                <a:tableStyleId>{5C22544A-7EE6-4342-B048-85BDC9FD1C3A}</a:tableStyleId>
              </a:tblPr>
              <a:tblGrid>
                <a:gridCol w="1004961">
                  <a:extLst>
                    <a:ext uri="{9D8B030D-6E8A-4147-A177-3AD203B41FA5}">
                      <a16:colId xmlns:a16="http://schemas.microsoft.com/office/drawing/2014/main" val="979654676"/>
                    </a:ext>
                  </a:extLst>
                </a:gridCol>
                <a:gridCol w="2909201">
                  <a:extLst>
                    <a:ext uri="{9D8B030D-6E8A-4147-A177-3AD203B41FA5}">
                      <a16:colId xmlns:a16="http://schemas.microsoft.com/office/drawing/2014/main" val="1009396117"/>
                    </a:ext>
                  </a:extLst>
                </a:gridCol>
              </a:tblGrid>
              <a:tr h="365125">
                <a:tc>
                  <a:txBody>
                    <a:bodyPr/>
                    <a:lstStyle/>
                    <a:p>
                      <a:r>
                        <a:rPr lang="en-US" sz="1400" dirty="0">
                          <a:solidFill>
                            <a:schemeClr val="tx1"/>
                          </a:solidFill>
                          <a:latin typeface="Times" panose="02020603050405020304" pitchFamily="18" charset="0"/>
                          <a:cs typeface="Times" panose="02020603050405020304" pitchFamily="18" charset="0"/>
                        </a:rPr>
                        <a:t>Gestures</a:t>
                      </a:r>
                      <a:r>
                        <a:rPr lang="en-US" sz="1400" dirty="0">
                          <a:latin typeface="Times" panose="02020603050405020304" pitchFamily="18" charset="0"/>
                          <a:cs typeface="Times" panose="02020603050405020304" pitchFamily="18" charset="0"/>
                        </a:rPr>
                        <a:t> </a:t>
                      </a:r>
                    </a:p>
                  </a:txBody>
                  <a:tcPr/>
                </a:tc>
                <a:tc>
                  <a:txBody>
                    <a:bodyPr/>
                    <a:lstStyle/>
                    <a:p>
                      <a:r>
                        <a:rPr lang="en-US" sz="1400" dirty="0">
                          <a:solidFill>
                            <a:schemeClr val="tx1"/>
                          </a:solidFill>
                          <a:latin typeface="Times" panose="02020603050405020304" pitchFamily="18" charset="0"/>
                          <a:cs typeface="Times" panose="02020603050405020304" pitchFamily="18" charset="0"/>
                        </a:rPr>
                        <a:t>Vocabulary</a:t>
                      </a:r>
                    </a:p>
                  </a:txBody>
                  <a:tcPr/>
                </a:tc>
                <a:extLst>
                  <a:ext uri="{0D108BD9-81ED-4DB2-BD59-A6C34878D82A}">
                    <a16:rowId xmlns:a16="http://schemas.microsoft.com/office/drawing/2014/main" val="2255746253"/>
                  </a:ext>
                </a:extLst>
              </a:tr>
              <a:tr h="486500">
                <a:tc>
                  <a:txBody>
                    <a:bodyPr/>
                    <a:lstStyle/>
                    <a:p>
                      <a:r>
                        <a:rPr lang="en-CA" sz="1400" dirty="0">
                          <a:solidFill>
                            <a:schemeClr val="tx1"/>
                          </a:solidFill>
                          <a:latin typeface="Times" panose="02020603050405020304" pitchFamily="18" charset="0"/>
                          <a:cs typeface="Times" panose="02020603050405020304" pitchFamily="18" charset="0"/>
                        </a:rPr>
                        <a:t>y1</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Reaching for needle with right hand</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4192634335"/>
                  </a:ext>
                </a:extLst>
              </a:tr>
              <a:tr h="344504">
                <a:tc>
                  <a:txBody>
                    <a:bodyPr/>
                    <a:lstStyle/>
                    <a:p>
                      <a:r>
                        <a:rPr lang="en-CA" sz="1400" dirty="0">
                          <a:solidFill>
                            <a:schemeClr val="tx1"/>
                          </a:solidFill>
                          <a:latin typeface="Times" panose="02020603050405020304" pitchFamily="18" charset="0"/>
                          <a:cs typeface="Times" panose="02020603050405020304" pitchFamily="18" charset="0"/>
                        </a:rPr>
                        <a:t>y2</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Positioning needle</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3378302790"/>
                  </a:ext>
                </a:extLst>
              </a:tr>
              <a:tr h="344504">
                <a:tc>
                  <a:txBody>
                    <a:bodyPr/>
                    <a:lstStyle/>
                    <a:p>
                      <a:r>
                        <a:rPr lang="en-CA" sz="1400" dirty="0">
                          <a:solidFill>
                            <a:schemeClr val="tx1"/>
                          </a:solidFill>
                          <a:latin typeface="Times" panose="02020603050405020304" pitchFamily="18" charset="0"/>
                          <a:cs typeface="Times" panose="02020603050405020304" pitchFamily="18" charset="0"/>
                        </a:rPr>
                        <a:t>y3</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Pushing needle through tissue</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321262189"/>
                  </a:ext>
                </a:extLst>
              </a:tr>
              <a:tr h="486500">
                <a:tc>
                  <a:txBody>
                    <a:bodyPr/>
                    <a:lstStyle/>
                    <a:p>
                      <a:r>
                        <a:rPr lang="en-CA" sz="1400" dirty="0">
                          <a:solidFill>
                            <a:schemeClr val="tx1"/>
                          </a:solidFill>
                          <a:latin typeface="Times" panose="02020603050405020304" pitchFamily="18" charset="0"/>
                          <a:cs typeface="Times" panose="02020603050405020304" pitchFamily="18" charset="0"/>
                        </a:rPr>
                        <a:t>y4</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Transferring needle from left to right</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37458869"/>
                  </a:ext>
                </a:extLst>
              </a:tr>
              <a:tr h="0">
                <a:tc>
                  <a:txBody>
                    <a:bodyPr/>
                    <a:lstStyle/>
                    <a:p>
                      <a:r>
                        <a:rPr lang="en-CA" sz="1400" dirty="0">
                          <a:solidFill>
                            <a:schemeClr val="tx1"/>
                          </a:solidFill>
                          <a:latin typeface="Times" panose="02020603050405020304" pitchFamily="18" charset="0"/>
                          <a:cs typeface="Times" panose="02020603050405020304" pitchFamily="18" charset="0"/>
                        </a:rPr>
                        <a:t>y5</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Moving to center with needle in grip</a:t>
                      </a:r>
                      <a:endParaRPr lang="en-US" sz="1400" dirty="0">
                        <a:latin typeface="Times" panose="02020603050405020304" pitchFamily="18" charset="0"/>
                        <a:cs typeface="Times" panose="02020603050405020304" pitchFamily="18" charset="0"/>
                      </a:endParaRPr>
                    </a:p>
                    <a:p>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716108817"/>
                  </a:ext>
                </a:extLst>
              </a:tr>
              <a:tr h="344504">
                <a:tc>
                  <a:txBody>
                    <a:bodyPr/>
                    <a:lstStyle/>
                    <a:p>
                      <a:r>
                        <a:rPr lang="en-CA" sz="1400" dirty="0">
                          <a:solidFill>
                            <a:schemeClr val="tx1"/>
                          </a:solidFill>
                          <a:latin typeface="Times" panose="02020603050405020304" pitchFamily="18" charset="0"/>
                          <a:cs typeface="Times" panose="02020603050405020304" pitchFamily="18" charset="0"/>
                        </a:rPr>
                        <a:t>y6</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Pulling suture with left hand</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858880132"/>
                  </a:ext>
                </a:extLst>
              </a:tr>
              <a:tr h="344504">
                <a:tc>
                  <a:txBody>
                    <a:bodyPr/>
                    <a:lstStyle/>
                    <a:p>
                      <a:r>
                        <a:rPr lang="en-CA" sz="1400" dirty="0">
                          <a:solidFill>
                            <a:schemeClr val="tx1"/>
                          </a:solidFill>
                          <a:latin typeface="Times" panose="02020603050405020304" pitchFamily="18" charset="0"/>
                          <a:cs typeface="Times" panose="02020603050405020304" pitchFamily="18" charset="0"/>
                        </a:rPr>
                        <a:t>y8</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Orienting needle</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229533553"/>
                  </a:ext>
                </a:extLst>
              </a:tr>
              <a:tr h="486500">
                <a:tc>
                  <a:txBody>
                    <a:bodyPr/>
                    <a:lstStyle/>
                    <a:p>
                      <a:r>
                        <a:rPr lang="en-CA" sz="1400" dirty="0">
                          <a:solidFill>
                            <a:schemeClr val="tx1"/>
                          </a:solidFill>
                          <a:latin typeface="Times" panose="02020603050405020304" pitchFamily="18" charset="0"/>
                          <a:cs typeface="Times" panose="02020603050405020304" pitchFamily="18" charset="0"/>
                        </a:rPr>
                        <a:t>y9</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Using right hand to help tighten suture</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798902418"/>
                  </a:ext>
                </a:extLst>
              </a:tr>
              <a:tr h="344504">
                <a:tc>
                  <a:txBody>
                    <a:bodyPr/>
                    <a:lstStyle/>
                    <a:p>
                      <a:r>
                        <a:rPr lang="en-CA" sz="1400" dirty="0">
                          <a:solidFill>
                            <a:schemeClr val="tx1"/>
                          </a:solidFill>
                          <a:latin typeface="Times" panose="02020603050405020304" pitchFamily="18" charset="0"/>
                          <a:cs typeface="Times" panose="02020603050405020304" pitchFamily="18" charset="0"/>
                        </a:rPr>
                        <a:t>y10</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Loosening more suture</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110667943"/>
                  </a:ext>
                </a:extLst>
              </a:tr>
              <a:tr h="486500">
                <a:tc>
                  <a:txBody>
                    <a:bodyPr/>
                    <a:lstStyle/>
                    <a:p>
                      <a:r>
                        <a:rPr lang="en-CA" sz="1400" dirty="0">
                          <a:solidFill>
                            <a:schemeClr val="tx1"/>
                          </a:solidFill>
                          <a:latin typeface="Times" panose="02020603050405020304" pitchFamily="18" charset="0"/>
                          <a:cs typeface="Times" panose="02020603050405020304" pitchFamily="18" charset="0"/>
                        </a:rPr>
                        <a:t>y11</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Dropping suture and moving to end points</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2189715640"/>
                  </a:ext>
                </a:extLst>
              </a:tr>
            </a:tbl>
          </a:graphicData>
        </a:graphic>
      </p:graphicFrame>
      <p:sp>
        <p:nvSpPr>
          <p:cNvPr id="9" name="TextBox 8">
            <a:extLst>
              <a:ext uri="{FF2B5EF4-FFF2-40B4-BE49-F238E27FC236}">
                <a16:creationId xmlns:a16="http://schemas.microsoft.com/office/drawing/2014/main" id="{F4A97C51-4F00-425F-872F-6CAF6DA374EA}"/>
              </a:ext>
            </a:extLst>
          </p:cNvPr>
          <p:cNvSpPr txBox="1"/>
          <p:nvPr/>
        </p:nvSpPr>
        <p:spPr>
          <a:xfrm>
            <a:off x="373310" y="5992536"/>
            <a:ext cx="8153400"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Gao, </a:t>
            </a:r>
            <a:r>
              <a:rPr lang="en-US" sz="1100" b="0" i="0" dirty="0" err="1">
                <a:solidFill>
                  <a:srgbClr val="222222"/>
                </a:solidFill>
                <a:effectLst/>
                <a:latin typeface="Arial" panose="020B0604020202020204" pitchFamily="34" charset="0"/>
              </a:rPr>
              <a:t>Yixin</a:t>
            </a:r>
            <a:r>
              <a:rPr lang="en-US" sz="1100" b="0" i="0" dirty="0">
                <a:solidFill>
                  <a:srgbClr val="222222"/>
                </a:solidFill>
                <a:effectLst/>
                <a:latin typeface="Arial" panose="020B0604020202020204" pitchFamily="34" charset="0"/>
              </a:rPr>
              <a:t>, et al. "</a:t>
            </a:r>
            <a:r>
              <a:rPr lang="en-US" sz="1100" b="0" i="0" dirty="0" err="1">
                <a:solidFill>
                  <a:srgbClr val="222222"/>
                </a:solidFill>
                <a:effectLst/>
                <a:latin typeface="Arial" panose="020B0604020202020204" pitchFamily="34" charset="0"/>
              </a:rPr>
              <a:t>Jhu-isi</a:t>
            </a:r>
            <a:r>
              <a:rPr lang="en-US" sz="1100" b="0" i="0" dirty="0">
                <a:solidFill>
                  <a:srgbClr val="222222"/>
                </a:solidFill>
                <a:effectLst/>
                <a:latin typeface="Arial" panose="020B0604020202020204" pitchFamily="34" charset="0"/>
              </a:rPr>
              <a:t> gesture and skill assessment working set (jigsaws): A surgical activity dataset for human motion modeling." </a:t>
            </a:r>
            <a:r>
              <a:rPr lang="en-US" sz="1100" b="0" i="1" dirty="0">
                <a:solidFill>
                  <a:srgbClr val="222222"/>
                </a:solidFill>
                <a:effectLst/>
                <a:latin typeface="Arial" panose="020B0604020202020204" pitchFamily="34" charset="0"/>
              </a:rPr>
              <a:t>MICCAI workshop: M2cai</a:t>
            </a:r>
            <a:r>
              <a:rPr lang="en-US" sz="1100" b="0" i="0" dirty="0">
                <a:solidFill>
                  <a:srgbClr val="222222"/>
                </a:solidFill>
                <a:effectLst/>
                <a:latin typeface="Arial" panose="020B0604020202020204" pitchFamily="34" charset="0"/>
              </a:rPr>
              <a:t>. Vol. 3. No. 2014. 2014.</a:t>
            </a:r>
            <a:endParaRPr lang="en-US" sz="1100" dirty="0"/>
          </a:p>
        </p:txBody>
      </p:sp>
      <p:pic>
        <p:nvPicPr>
          <p:cNvPr id="2050" name="Picture 2" descr="How an AI learned to stitch up patients by studying surgical videos">
            <a:extLst>
              <a:ext uri="{FF2B5EF4-FFF2-40B4-BE49-F238E27FC236}">
                <a16:creationId xmlns:a16="http://schemas.microsoft.com/office/drawing/2014/main" id="{913914BF-1618-4731-B244-DCD421F55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53" y="591424"/>
            <a:ext cx="4280515" cy="283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736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078EF-1552-4FF5-96C5-75896514395A}"/>
              </a:ext>
            </a:extLst>
          </p:cNvPr>
          <p:cNvSpPr>
            <a:spLocks noGrp="1"/>
          </p:cNvSpPr>
          <p:nvPr>
            <p:ph type="title"/>
          </p:nvPr>
        </p:nvSpPr>
        <p:spPr>
          <a:xfrm>
            <a:off x="228600" y="78408"/>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Remote Surgical </a:t>
            </a:r>
            <a:r>
              <a:rPr lang="en-US" sz="2000">
                <a:solidFill>
                  <a:srgbClr val="FF0000"/>
                </a:solidFill>
                <a:latin typeface="Times" panose="02020603050405020304" pitchFamily="18" charset="0"/>
                <a:cs typeface="Times" panose="02020603050405020304" pitchFamily="18" charset="0"/>
              </a:rPr>
              <a:t>Gesture Recognition (2D CNN LSTM)</a:t>
            </a:r>
            <a:endParaRPr lang="en-US" sz="2000" dirty="0">
              <a:solidFill>
                <a:srgbClr val="FF0000"/>
              </a:solidFill>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D32C2C20-B3E4-4177-9818-A09339C60B19}"/>
              </a:ext>
            </a:extLst>
          </p:cNvPr>
          <p:cNvSpPr>
            <a:spLocks noGrp="1"/>
          </p:cNvSpPr>
          <p:nvPr>
            <p:ph type="sldNum" sz="quarter" idx="4"/>
          </p:nvPr>
        </p:nvSpPr>
        <p:spPr/>
        <p:txBody>
          <a:bodyPr/>
          <a:lstStyle/>
          <a:p>
            <a:fld id="{A3FBCD6E-774B-4A50-A725-33D7D636EBD4}" type="slidenum">
              <a:rPr lang="en-US" smtClean="0"/>
              <a:pPr/>
              <a:t>24</a:t>
            </a:fld>
            <a:endParaRPr lang="en-US" dirty="0"/>
          </a:p>
        </p:txBody>
      </p:sp>
      <p:pic>
        <p:nvPicPr>
          <p:cNvPr id="5" name="Picture 4">
            <a:extLst>
              <a:ext uri="{FF2B5EF4-FFF2-40B4-BE49-F238E27FC236}">
                <a16:creationId xmlns:a16="http://schemas.microsoft.com/office/drawing/2014/main" id="{692E202E-E3EB-4DF7-BA1F-A30652E163A8}"/>
              </a:ext>
            </a:extLst>
          </p:cNvPr>
          <p:cNvPicPr>
            <a:picLocks noChangeAspect="1"/>
          </p:cNvPicPr>
          <p:nvPr/>
        </p:nvPicPr>
        <p:blipFill>
          <a:blip r:embed="rId2"/>
          <a:stretch>
            <a:fillRect/>
          </a:stretch>
        </p:blipFill>
        <p:spPr>
          <a:xfrm>
            <a:off x="533400" y="762000"/>
            <a:ext cx="3224391" cy="2495550"/>
          </a:xfrm>
          <a:prstGeom prst="rect">
            <a:avLst/>
          </a:prstGeom>
        </p:spPr>
      </p:pic>
      <p:pic>
        <p:nvPicPr>
          <p:cNvPr id="7" name="Picture 6">
            <a:extLst>
              <a:ext uri="{FF2B5EF4-FFF2-40B4-BE49-F238E27FC236}">
                <a16:creationId xmlns:a16="http://schemas.microsoft.com/office/drawing/2014/main" id="{8F4A2CAD-B798-4876-98FA-8EDA1F96C388}"/>
              </a:ext>
            </a:extLst>
          </p:cNvPr>
          <p:cNvPicPr>
            <a:picLocks noChangeAspect="1"/>
          </p:cNvPicPr>
          <p:nvPr/>
        </p:nvPicPr>
        <p:blipFill>
          <a:blip r:embed="rId3"/>
          <a:stretch>
            <a:fillRect/>
          </a:stretch>
        </p:blipFill>
        <p:spPr>
          <a:xfrm>
            <a:off x="4724399" y="838200"/>
            <a:ext cx="3408135" cy="2577479"/>
          </a:xfrm>
          <a:prstGeom prst="rect">
            <a:avLst/>
          </a:prstGeom>
        </p:spPr>
      </p:pic>
      <p:pic>
        <p:nvPicPr>
          <p:cNvPr id="11" name="Picture 10">
            <a:extLst>
              <a:ext uri="{FF2B5EF4-FFF2-40B4-BE49-F238E27FC236}">
                <a16:creationId xmlns:a16="http://schemas.microsoft.com/office/drawing/2014/main" id="{91D4FC18-240F-4426-89A9-E66BE9DED9EB}"/>
              </a:ext>
            </a:extLst>
          </p:cNvPr>
          <p:cNvPicPr>
            <a:picLocks noChangeAspect="1"/>
          </p:cNvPicPr>
          <p:nvPr/>
        </p:nvPicPr>
        <p:blipFill>
          <a:blip r:embed="rId4"/>
          <a:stretch>
            <a:fillRect/>
          </a:stretch>
        </p:blipFill>
        <p:spPr>
          <a:xfrm>
            <a:off x="2514600" y="3483942"/>
            <a:ext cx="3605212" cy="2673600"/>
          </a:xfrm>
          <a:prstGeom prst="rect">
            <a:avLst/>
          </a:prstGeom>
        </p:spPr>
      </p:pic>
    </p:spTree>
    <p:extLst>
      <p:ext uri="{BB962C8B-B14F-4D97-AF65-F5344CB8AC3E}">
        <p14:creationId xmlns:p14="http://schemas.microsoft.com/office/powerpoint/2010/main" val="172796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0DD2-D240-46F6-B0FD-8DC5A94B5AFC}"/>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Conclusion of the Thesis</a:t>
            </a:r>
          </a:p>
        </p:txBody>
      </p:sp>
      <p:sp>
        <p:nvSpPr>
          <p:cNvPr id="3" name="Content Placeholder 2">
            <a:extLst>
              <a:ext uri="{FF2B5EF4-FFF2-40B4-BE49-F238E27FC236}">
                <a16:creationId xmlns:a16="http://schemas.microsoft.com/office/drawing/2014/main" id="{57165EC2-DC51-4D37-8743-FE38C53817A9}"/>
              </a:ext>
            </a:extLst>
          </p:cNvPr>
          <p:cNvSpPr>
            <a:spLocks noGrp="1"/>
          </p:cNvSpPr>
          <p:nvPr>
            <p:ph idx="1"/>
          </p:nvPr>
        </p:nvSpPr>
        <p:spPr>
          <a:xfrm>
            <a:off x="302004" y="571500"/>
            <a:ext cx="7924800" cy="4114800"/>
          </a:xfrm>
        </p:spPr>
        <p:txBody>
          <a:bodyPr>
            <a:normAutofit/>
          </a:bodyPr>
          <a:lstStyle/>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The proposed approach performs best by using a convex low-rank matrix factorization as the starting point for the nonconvex method</a:t>
            </a:r>
          </a:p>
          <a:p>
            <a:pPr marL="0" indent="0" algn="l">
              <a:buNone/>
            </a:pPr>
            <a:endParaRPr lang="en-US" sz="1600" dirty="0">
              <a:latin typeface="Times" panose="02020603050405020304" pitchFamily="18" charset="0"/>
              <a:cs typeface="Times" panose="02020603050405020304" pitchFamily="18" charset="0"/>
            </a:endParaRPr>
          </a:p>
          <a:p>
            <a:pPr algn="l"/>
            <a:r>
              <a:rPr lang="en-US" sz="1600" b="0" i="0" u="none" strike="noStrike" baseline="0" dirty="0">
                <a:latin typeface="Times" panose="02020603050405020304" pitchFamily="18" charset="0"/>
                <a:cs typeface="Times" panose="02020603050405020304" pitchFamily="18" charset="0"/>
              </a:rPr>
              <a:t>The proposed ASGD method achieved the optimal outcome due to our approach to</a:t>
            </a:r>
          </a:p>
          <a:p>
            <a:pPr marL="0" indent="0" algn="l">
              <a:buNone/>
            </a:pPr>
            <a:r>
              <a:rPr lang="en-US" sz="1600" b="0" i="0" u="none" strike="noStrike" baseline="0" dirty="0">
                <a:latin typeface="Times" panose="02020603050405020304" pitchFamily="18" charset="0"/>
                <a:cs typeface="Times" panose="02020603050405020304" pitchFamily="18" charset="0"/>
              </a:rPr>
              <a:t>addressing the small learning rate dilemma problem</a:t>
            </a:r>
          </a:p>
          <a:p>
            <a:pPr marL="0" indent="0" algn="l">
              <a:buNone/>
            </a:pPr>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Model compression makes factorized updates to weight or covariance matrices more efficient, while ASGD is effective but costly for unfactorized updates</a:t>
            </a:r>
          </a:p>
          <a:p>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Combining ASGD with model compression enables factorized updates, boosting efficiency and performance for machine learning models in tactile internet applications</a:t>
            </a:r>
          </a:p>
          <a:p>
            <a:pPr marL="0" indent="0" algn="l">
              <a:buNone/>
            </a:pPr>
            <a:endParaRPr lang="en-US" sz="1600" b="1"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31E3DF32-20AD-4E33-BA02-F0C2FA8A5DA5}"/>
              </a:ext>
            </a:extLst>
          </p:cNvPr>
          <p:cNvSpPr>
            <a:spLocks noGrp="1"/>
          </p:cNvSpPr>
          <p:nvPr>
            <p:ph type="sldNum" sz="quarter" idx="4"/>
          </p:nvPr>
        </p:nvSpPr>
        <p:spPr/>
        <p:txBody>
          <a:bodyPr/>
          <a:lstStyle/>
          <a:p>
            <a:fld id="{A3FBCD6E-774B-4A50-A725-33D7D636EBD4}" type="slidenum">
              <a:rPr lang="en-US" smtClean="0"/>
              <a:pPr/>
              <a:t>25</a:t>
            </a:fld>
            <a:endParaRPr lang="en-US" dirty="0"/>
          </a:p>
        </p:txBody>
      </p:sp>
    </p:spTree>
    <p:extLst>
      <p:ext uri="{BB962C8B-B14F-4D97-AF65-F5344CB8AC3E}">
        <p14:creationId xmlns:p14="http://schemas.microsoft.com/office/powerpoint/2010/main" val="1118526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5B7E-6895-494F-AB90-DD5131C924AF}"/>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Limitations</a:t>
            </a:r>
          </a:p>
        </p:txBody>
      </p:sp>
      <p:sp>
        <p:nvSpPr>
          <p:cNvPr id="4" name="Slide Number Placeholder 3">
            <a:extLst>
              <a:ext uri="{FF2B5EF4-FFF2-40B4-BE49-F238E27FC236}">
                <a16:creationId xmlns:a16="http://schemas.microsoft.com/office/drawing/2014/main" id="{A72AB722-DB2A-4B91-ABE8-88AA4ED1D3CC}"/>
              </a:ext>
            </a:extLst>
          </p:cNvPr>
          <p:cNvSpPr>
            <a:spLocks noGrp="1"/>
          </p:cNvSpPr>
          <p:nvPr>
            <p:ph type="sldNum" sz="quarter" idx="4"/>
          </p:nvPr>
        </p:nvSpPr>
        <p:spPr/>
        <p:txBody>
          <a:bodyPr/>
          <a:lstStyle/>
          <a:p>
            <a:fld id="{A3FBCD6E-774B-4A50-A725-33D7D636EBD4}" type="slidenum">
              <a:rPr lang="en-US" smtClean="0"/>
              <a:pPr/>
              <a:t>26</a:t>
            </a:fld>
            <a:endParaRPr lang="en-US" dirty="0"/>
          </a:p>
        </p:txBody>
      </p:sp>
      <p:sp>
        <p:nvSpPr>
          <p:cNvPr id="7" name="Rectangle 3">
            <a:extLst>
              <a:ext uri="{FF2B5EF4-FFF2-40B4-BE49-F238E27FC236}">
                <a16:creationId xmlns:a16="http://schemas.microsoft.com/office/drawing/2014/main" id="{01EF6572-B3DF-4B5C-9D16-97DC53C697E1}"/>
              </a:ext>
            </a:extLst>
          </p:cNvPr>
          <p:cNvSpPr>
            <a:spLocks noGrp="1" noChangeArrowheads="1"/>
          </p:cNvSpPr>
          <p:nvPr>
            <p:ph idx="1"/>
          </p:nvPr>
        </p:nvSpPr>
        <p:spPr bwMode="auto">
          <a:xfrm>
            <a:off x="308994" y="943690"/>
            <a:ext cx="8642758" cy="285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A predefined number of iterations alternates between convex relaxed low-rank matrix factorization and nonconvex low-rank matrix factorization to scale machine learning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a:p>
            <a:pPr eaLnBrk="0" hangingPunct="0">
              <a:spcBef>
                <a:spcPct val="0"/>
              </a:spcBef>
            </a:pPr>
            <a:r>
              <a:rPr lang="en-US" altLang="en-US" sz="1600" dirty="0">
                <a:latin typeface="Times" panose="02020603050405020304" pitchFamily="18" charset="0"/>
                <a:cs typeface="Times" panose="02020603050405020304" pitchFamily="18" charset="0"/>
              </a:rPr>
              <a:t>The proposed ASGD</a:t>
            </a: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 algorithm cannot automatically adjust the maximum second-order momentum  matrix between deep and shallow learning models, affecting remote robotic surgery performance.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a:p>
            <a:pPr eaLnBrk="0" hangingPunct="0">
              <a:spcBef>
                <a:spcPct val="0"/>
              </a:spcBef>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The proposed ASGD does not address the class imbalance in the JIGSAW robotic surgery dataset</a:t>
            </a:r>
          </a:p>
          <a:p>
            <a:pPr eaLnBrk="0" hangingPunct="0">
              <a:spcBef>
                <a:spcPct val="0"/>
              </a:spcBef>
            </a:pPr>
            <a:endParaRPr lang="en-US" altLang="en-US" sz="1600" dirty="0">
              <a:latin typeface="Times" panose="02020603050405020304" pitchFamily="18" charset="0"/>
              <a:cs typeface="Times" panose="02020603050405020304" pitchFamily="18" charset="0"/>
            </a:endParaRPr>
          </a:p>
          <a:p>
            <a:pPr algn="l"/>
            <a:r>
              <a:rPr lang="en-US" sz="1600" dirty="0">
                <a:latin typeface="Times" panose="02020603050405020304" pitchFamily="18" charset="0"/>
                <a:cs typeface="Times" panose="02020603050405020304" pitchFamily="18" charset="0"/>
              </a:rPr>
              <a:t>T</a:t>
            </a:r>
            <a:r>
              <a:rPr lang="en-US" sz="1600" b="0" i="0" u="none" strike="noStrike" baseline="0" dirty="0">
                <a:latin typeface="Times" panose="02020603050405020304" pitchFamily="18" charset="0"/>
                <a:cs typeface="Times" panose="02020603050405020304" pitchFamily="18" charset="0"/>
              </a:rPr>
              <a:t>he limited availability of publicly accessible robotic surgery data for training the model has impeded our ability to pinpoint limitations in the algorithm for future enhancement</a:t>
            </a:r>
            <a:endPar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74378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10130-3D70-499C-B127-B25CCEB31DCF}"/>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Future Work</a:t>
            </a:r>
          </a:p>
        </p:txBody>
      </p:sp>
      <p:sp>
        <p:nvSpPr>
          <p:cNvPr id="4" name="Slide Number Placeholder 3">
            <a:extLst>
              <a:ext uri="{FF2B5EF4-FFF2-40B4-BE49-F238E27FC236}">
                <a16:creationId xmlns:a16="http://schemas.microsoft.com/office/drawing/2014/main" id="{2AF2EC21-30BF-46B1-AD2D-7029E3C0361B}"/>
              </a:ext>
            </a:extLst>
          </p:cNvPr>
          <p:cNvSpPr>
            <a:spLocks noGrp="1"/>
          </p:cNvSpPr>
          <p:nvPr>
            <p:ph type="sldNum" sz="quarter" idx="4"/>
          </p:nvPr>
        </p:nvSpPr>
        <p:spPr/>
        <p:txBody>
          <a:bodyPr/>
          <a:lstStyle/>
          <a:p>
            <a:fld id="{A3FBCD6E-774B-4A50-A725-33D7D636EBD4}" type="slidenum">
              <a:rPr lang="en-US" smtClean="0"/>
              <a:pPr/>
              <a:t>27</a:t>
            </a:fld>
            <a:endParaRPr lang="en-US" dirty="0"/>
          </a:p>
        </p:txBody>
      </p:sp>
      <p:sp>
        <p:nvSpPr>
          <p:cNvPr id="6" name="Rectangle 2">
            <a:extLst>
              <a:ext uri="{FF2B5EF4-FFF2-40B4-BE49-F238E27FC236}">
                <a16:creationId xmlns:a16="http://schemas.microsoft.com/office/drawing/2014/main" id="{724CF2B0-97DC-428F-8EED-9977B0AC84F1}"/>
              </a:ext>
            </a:extLst>
          </p:cNvPr>
          <p:cNvSpPr>
            <a:spLocks noGrp="1" noChangeArrowheads="1"/>
          </p:cNvSpPr>
          <p:nvPr>
            <p:ph idx="1"/>
          </p:nvPr>
        </p:nvSpPr>
        <p:spPr bwMode="auto">
          <a:xfrm>
            <a:off x="76200" y="1066800"/>
            <a:ext cx="90678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spcBef>
                <a:spcPct val="0"/>
              </a:spcBef>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Combine sparse GPs with nonconvex regularization and efficient convex preserving strategies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 to improve predictive performance</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600" dirty="0">
              <a:latin typeface="Times" panose="02020603050405020304" pitchFamily="18" charset="0"/>
              <a:cs typeface="Times"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Expand the base learning selection strategy to other models, such as </a:t>
            </a:r>
            <a:r>
              <a:rPr kumimoji="0" lang="en-US" altLang="en-US" sz="1600" b="0" i="0" u="none" strike="noStrike" cap="none" normalizeH="0" baseline="0" dirty="0" err="1">
                <a:ln>
                  <a:noFill/>
                </a:ln>
                <a:solidFill>
                  <a:schemeClr val="tx1"/>
                </a:solidFill>
                <a:effectLst/>
                <a:latin typeface="Times" panose="02020603050405020304" pitchFamily="18" charset="0"/>
                <a:cs typeface="Times" panose="02020603050405020304" pitchFamily="18" charset="0"/>
              </a:rPr>
              <a:t>Adabrief</a:t>
            </a: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 to assess performance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 in strongly convex settings</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600" dirty="0">
              <a:latin typeface="Times" panose="02020603050405020304" pitchFamily="18" charset="0"/>
              <a:cs typeface="Times" panose="02020603050405020304" pitchFamily="18" charset="0"/>
            </a:endParaRPr>
          </a:p>
          <a:p>
            <a:pPr eaLnBrk="0" hangingPunct="0">
              <a:spcBef>
                <a:spcPct val="0"/>
              </a:spcBef>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Evaluate the proposed ASGD across various neural networks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Deploy the proposed ASGD and low-rank factorization algorithm on Mobile Edge Computing (MEC) to address latency issues.</a:t>
            </a:r>
          </a:p>
        </p:txBody>
      </p:sp>
    </p:spTree>
    <p:extLst>
      <p:ext uri="{BB962C8B-B14F-4D97-AF65-F5344CB8AC3E}">
        <p14:creationId xmlns:p14="http://schemas.microsoft.com/office/powerpoint/2010/main" val="118306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28DF-A56E-C745-8FC7-9E584AC784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F83F06-55D0-CC9E-12EE-4A9EF01D83D1}"/>
              </a:ext>
            </a:extLst>
          </p:cNvPr>
          <p:cNvSpPr>
            <a:spLocks noGrp="1"/>
          </p:cNvSpPr>
          <p:nvPr>
            <p:ph type="ctrTitle"/>
          </p:nvPr>
        </p:nvSpPr>
        <p:spPr>
          <a:xfrm>
            <a:off x="152400" y="1729481"/>
            <a:ext cx="8991600" cy="1790700"/>
          </a:xfrm>
        </p:spPr>
        <p:txBody>
          <a:bodyPr>
            <a:normAutofit/>
          </a:bodyPr>
          <a:lstStyle/>
          <a:p>
            <a:r>
              <a:rPr lang="en-US" sz="2400" dirty="0">
                <a:solidFill>
                  <a:schemeClr val="tx1"/>
                </a:solidFill>
                <a:latin typeface="Times" panose="02020603050405020304" pitchFamily="18" charset="0"/>
                <a:cs typeface="Times" panose="02020603050405020304" pitchFamily="18" charset="0"/>
              </a:rPr>
              <a:t> </a:t>
            </a:r>
            <a:r>
              <a:rPr lang="en-CA" sz="2400" dirty="0">
                <a:solidFill>
                  <a:schemeClr val="tx1"/>
                </a:solidFill>
                <a:latin typeface="Times" panose="02020603050405020304" pitchFamily="18" charset="0"/>
                <a:cs typeface="Times" panose="02020603050405020304" pitchFamily="18" charset="0"/>
              </a:rPr>
              <a:t>Thesis-Inspired Optimization Methods for Variational Quantum Algorithms</a:t>
            </a:r>
            <a:endParaRPr lang="en-US" sz="2400" dirty="0">
              <a:solidFill>
                <a:schemeClr val="tx1"/>
              </a:solidFill>
              <a:latin typeface="Times" panose="02020603050405020304" pitchFamily="18" charset="0"/>
              <a:cs typeface="Times" panose="02020603050405020304" pitchFamily="18" charset="0"/>
            </a:endParaRPr>
          </a:p>
        </p:txBody>
      </p:sp>
      <p:sp>
        <p:nvSpPr>
          <p:cNvPr id="3" name="Subtitle 2">
            <a:extLst>
              <a:ext uri="{FF2B5EF4-FFF2-40B4-BE49-F238E27FC236}">
                <a16:creationId xmlns:a16="http://schemas.microsoft.com/office/drawing/2014/main" id="{49460505-75D0-5C82-F0DC-A29295B53B34}"/>
              </a:ext>
            </a:extLst>
          </p:cNvPr>
          <p:cNvSpPr>
            <a:spLocks noGrp="1"/>
          </p:cNvSpPr>
          <p:nvPr>
            <p:ph type="subTitle" idx="1"/>
          </p:nvPr>
        </p:nvSpPr>
        <p:spPr>
          <a:xfrm>
            <a:off x="304800" y="3048000"/>
            <a:ext cx="6858000" cy="1241822"/>
          </a:xfrm>
        </p:spPr>
        <p:txBody>
          <a:bodyPr/>
          <a:lstStyle/>
          <a:p>
            <a:endParaRPr lang="en-CA" dirty="0">
              <a:latin typeface="Times" panose="02020603050405020304" pitchFamily="18" charset="0"/>
              <a:cs typeface="Times" panose="02020603050405020304" pitchFamily="18" charset="0"/>
            </a:endParaRPr>
          </a:p>
          <a:p>
            <a:r>
              <a:rPr lang="en-CA" dirty="0">
                <a:latin typeface="Times" panose="02020603050405020304" pitchFamily="18" charset="0"/>
                <a:cs typeface="Times" panose="02020603050405020304" pitchFamily="18" charset="0"/>
              </a:rPr>
              <a:t>Francis Boabang</a:t>
            </a:r>
          </a:p>
          <a:p>
            <a:endParaRPr lang="en-CA" dirty="0">
              <a:latin typeface="Times" panose="02020603050405020304" pitchFamily="18" charset="0"/>
              <a:cs typeface="Times" panose="02020603050405020304" pitchFamily="18" charset="0"/>
            </a:endParaRPr>
          </a:p>
          <a:p>
            <a:endParaRPr lang="en-CA" dirty="0">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98FDE469-35F2-2680-94B8-EB417FA29F2C}"/>
              </a:ext>
            </a:extLst>
          </p:cNvPr>
          <p:cNvSpPr txBox="1">
            <a:spLocks/>
          </p:cNvSpPr>
          <p:nvPr/>
        </p:nvSpPr>
        <p:spPr>
          <a:xfrm>
            <a:off x="6019800" y="6019800"/>
            <a:ext cx="2743200" cy="36512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pitchFamily="-3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3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3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3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32" charset="0"/>
                <a:ea typeface="+mn-ea"/>
                <a:cs typeface="+mn-cs"/>
              </a:defRPr>
            </a:lvl5pPr>
            <a:lvl6pPr marL="2286000" algn="l" defTabSz="457200" rtl="0" eaLnBrk="1" latinLnBrk="0" hangingPunct="1">
              <a:defRPr sz="2400" kern="1200">
                <a:solidFill>
                  <a:schemeClr val="tx1"/>
                </a:solidFill>
                <a:latin typeface="Times" pitchFamily="-32" charset="0"/>
                <a:ea typeface="+mn-ea"/>
                <a:cs typeface="+mn-cs"/>
              </a:defRPr>
            </a:lvl6pPr>
            <a:lvl7pPr marL="2743200" algn="l" defTabSz="457200" rtl="0" eaLnBrk="1" latinLnBrk="0" hangingPunct="1">
              <a:defRPr sz="2400" kern="1200">
                <a:solidFill>
                  <a:schemeClr val="tx1"/>
                </a:solidFill>
                <a:latin typeface="Times" pitchFamily="-32" charset="0"/>
                <a:ea typeface="+mn-ea"/>
                <a:cs typeface="+mn-cs"/>
              </a:defRPr>
            </a:lvl7pPr>
            <a:lvl8pPr marL="3200400" algn="l" defTabSz="457200" rtl="0" eaLnBrk="1" latinLnBrk="0" hangingPunct="1">
              <a:defRPr sz="2400" kern="1200">
                <a:solidFill>
                  <a:schemeClr val="tx1"/>
                </a:solidFill>
                <a:latin typeface="Times" pitchFamily="-32" charset="0"/>
                <a:ea typeface="+mn-ea"/>
                <a:cs typeface="+mn-cs"/>
              </a:defRPr>
            </a:lvl8pPr>
            <a:lvl9pPr marL="3657600" algn="l" defTabSz="457200" rtl="0" eaLnBrk="1" latinLnBrk="0" hangingPunct="1">
              <a:defRPr sz="2400" kern="1200">
                <a:solidFill>
                  <a:schemeClr val="tx1"/>
                </a:solidFill>
                <a:latin typeface="Times" pitchFamily="-32" charset="0"/>
                <a:ea typeface="+mn-ea"/>
                <a:cs typeface="+mn-cs"/>
              </a:defRPr>
            </a:lvl9pPr>
          </a:lstStyle>
          <a:p>
            <a:r>
              <a:rPr lang="en-US" sz="1400" dirty="0"/>
              <a:t>                                                    </a:t>
            </a:r>
            <a:fld id="{A3FBCD6E-774B-4A50-A725-33D7D636EBD4}" type="slidenum">
              <a:rPr lang="en-US" sz="1400" smtClean="0"/>
              <a:pPr/>
              <a:t>28</a:t>
            </a:fld>
            <a:endParaRPr lang="en-US" sz="1400" dirty="0"/>
          </a:p>
        </p:txBody>
      </p:sp>
    </p:spTree>
    <p:extLst>
      <p:ext uri="{BB962C8B-B14F-4D97-AF65-F5344CB8AC3E}">
        <p14:creationId xmlns:p14="http://schemas.microsoft.com/office/powerpoint/2010/main" val="3979848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67C0E-C52C-F5BA-1010-AD6F71AC41FE}"/>
              </a:ext>
            </a:extLst>
          </p:cNvPr>
          <p:cNvSpPr>
            <a:spLocks noGrp="1"/>
          </p:cNvSpPr>
          <p:nvPr>
            <p:ph type="title"/>
          </p:nvPr>
        </p:nvSpPr>
        <p:spPr>
          <a:xfrm>
            <a:off x="304800" y="304800"/>
            <a:ext cx="8458200" cy="533400"/>
          </a:xfrm>
        </p:spPr>
        <p:txBody>
          <a:bodyPr wrap="square" anchor="ctr">
            <a:normAutofit/>
          </a:bodyPr>
          <a:lstStyle/>
          <a:p>
            <a:pPr>
              <a:lnSpc>
                <a:spcPct val="90000"/>
              </a:lnSpc>
            </a:pPr>
            <a:r>
              <a:rPr lang="en-CA" sz="2000" dirty="0">
                <a:solidFill>
                  <a:srgbClr val="FF0000"/>
                </a:solidFill>
                <a:latin typeface="Times" panose="02020603050405020304" pitchFamily="18" charset="0"/>
                <a:cs typeface="Times" panose="02020603050405020304" pitchFamily="18" charset="0"/>
              </a:rPr>
              <a:t>Motivation:</a:t>
            </a:r>
            <a:r>
              <a:rPr lang="en-US" sz="2000" dirty="0">
                <a:solidFill>
                  <a:srgbClr val="FF0000"/>
                </a:solidFill>
                <a:latin typeface="Times" panose="02020603050405020304" pitchFamily="18" charset="0"/>
                <a:cs typeface="Times" panose="02020603050405020304" pitchFamily="18" charset="0"/>
              </a:rPr>
              <a:t> Quantum Variational algorithms </a:t>
            </a:r>
          </a:p>
        </p:txBody>
      </p:sp>
      <p:sp>
        <p:nvSpPr>
          <p:cNvPr id="3" name="Content Placeholder 2">
            <a:extLst>
              <a:ext uri="{FF2B5EF4-FFF2-40B4-BE49-F238E27FC236}">
                <a16:creationId xmlns:a16="http://schemas.microsoft.com/office/drawing/2014/main" id="{A3F66BBF-0CF5-F724-1AC3-3B059ED4229E}"/>
              </a:ext>
            </a:extLst>
          </p:cNvPr>
          <p:cNvSpPr>
            <a:spLocks noGrp="1"/>
          </p:cNvSpPr>
          <p:nvPr>
            <p:ph idx="1"/>
          </p:nvPr>
        </p:nvSpPr>
        <p:spPr>
          <a:xfrm>
            <a:off x="304800" y="1371600"/>
            <a:ext cx="4133850" cy="4572000"/>
          </a:xfrm>
        </p:spPr>
        <p:txBody>
          <a:bodyPr wrap="square" anchor="t">
            <a:normAutofit/>
          </a:bodyPr>
          <a:lstStyle/>
          <a:p>
            <a:pPr>
              <a:lnSpc>
                <a:spcPct val="90000"/>
              </a:lnSpc>
              <a:buFont typeface="Wingdings" panose="05000000000000000000" pitchFamily="2" charset="2"/>
              <a:buChar char="§"/>
            </a:pPr>
            <a:r>
              <a:rPr lang="en-CA" sz="1600" dirty="0">
                <a:latin typeface="Times" panose="02020603050405020304" pitchFamily="18" charset="0"/>
                <a:cs typeface="Times" panose="02020603050405020304" pitchFamily="18" charset="0"/>
              </a:rPr>
              <a:t>Quantum variational algorithms (e.g., QAOA, VQE) often suffer from barren plateaus, where gradients vanish, hindering training and convergence.</a:t>
            </a:r>
          </a:p>
          <a:p>
            <a:pPr>
              <a:lnSpc>
                <a:spcPct val="90000"/>
              </a:lnSpc>
              <a:buFont typeface="Wingdings" panose="05000000000000000000" pitchFamily="2" charset="2"/>
              <a:buChar char="§"/>
            </a:pPr>
            <a:endParaRPr lang="en-CA" sz="1600" dirty="0">
              <a:latin typeface="Times" panose="02020603050405020304" pitchFamily="18" charset="0"/>
              <a:cs typeface="Times" panose="02020603050405020304" pitchFamily="18" charset="0"/>
            </a:endParaRPr>
          </a:p>
          <a:p>
            <a:pPr>
              <a:lnSpc>
                <a:spcPct val="90000"/>
              </a:lnSpc>
              <a:buFont typeface="Wingdings" panose="05000000000000000000" pitchFamily="2" charset="2"/>
              <a:buChar char="§"/>
            </a:pPr>
            <a:r>
              <a:rPr lang="en-CA" sz="1600" dirty="0">
                <a:latin typeface="Times" panose="02020603050405020304" pitchFamily="18" charset="0"/>
                <a:cs typeface="Times" panose="02020603050405020304" pitchFamily="18" charset="0"/>
              </a:rPr>
              <a:t>In the Hamilton landscape, saddle points are regions where gradients vanish but curvature changes direction flat along one dimension and steep along another. They represent unstable equilibria that can trap optimizers between minima and maxima, slowing or halting convergence. </a:t>
            </a:r>
          </a:p>
          <a:p>
            <a:pPr>
              <a:lnSpc>
                <a:spcPct val="90000"/>
              </a:lnSpc>
              <a:buFont typeface="Wingdings" panose="05000000000000000000" pitchFamily="2" charset="2"/>
              <a:buChar char="§"/>
            </a:pPr>
            <a:endParaRPr lang="en-CA" sz="1600" dirty="0">
              <a:latin typeface="Times" panose="02020603050405020304" pitchFamily="18" charset="0"/>
              <a:cs typeface="Times" panose="02020603050405020304" pitchFamily="18" charset="0"/>
            </a:endParaRPr>
          </a:p>
          <a:p>
            <a:pPr>
              <a:lnSpc>
                <a:spcPct val="90000"/>
              </a:lnSpc>
              <a:buFont typeface="Wingdings" panose="05000000000000000000" pitchFamily="2" charset="2"/>
              <a:buChar char="§"/>
            </a:pPr>
            <a:r>
              <a:rPr lang="en-CA" sz="1600" dirty="0">
                <a:latin typeface="Times" panose="02020603050405020304" pitchFamily="18" charset="0"/>
                <a:cs typeface="Times" panose="02020603050405020304" pitchFamily="18" charset="0"/>
              </a:rPr>
              <a:t>Quantum variational algorithms can mitigate this by preserving gradient flow through structured initialization.</a:t>
            </a:r>
            <a:endParaRPr lang="en-US" sz="1600" dirty="0">
              <a:latin typeface="Times" panose="02020603050405020304" pitchFamily="18" charset="0"/>
              <a:cs typeface="Times" panose="02020603050405020304" pitchFamily="18" charset="0"/>
            </a:endParaRPr>
          </a:p>
          <a:p>
            <a:pPr>
              <a:lnSpc>
                <a:spcPct val="90000"/>
              </a:lnSpc>
              <a:buChar char="ü"/>
            </a:pPr>
            <a:endParaRPr lang="en-US" dirty="0">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B10198D7-3B5F-3325-93BA-B9C459E668B6}"/>
              </a:ext>
            </a:extLst>
          </p:cNvPr>
          <p:cNvSpPr>
            <a:spLocks noGrp="1"/>
          </p:cNvSpPr>
          <p:nvPr>
            <p:ph type="sldNum" sz="quarter" idx="4"/>
          </p:nvPr>
        </p:nvSpPr>
        <p:spPr>
          <a:xfrm>
            <a:off x="6019800" y="6019800"/>
            <a:ext cx="2743200" cy="365125"/>
          </a:xfrm>
        </p:spPr>
        <p:txBody>
          <a:bodyPr>
            <a:normAutofit/>
          </a:bodyPr>
          <a:lstStyle/>
          <a:p>
            <a:pPr>
              <a:spcAft>
                <a:spcPts val="600"/>
              </a:spcAft>
            </a:pPr>
            <a:fld id="{A3FBCD6E-774B-4A50-A725-33D7D636EBD4}" type="slidenum">
              <a:rPr lang="en-US" smtClean="0"/>
              <a:pPr>
                <a:spcAft>
                  <a:spcPts val="600"/>
                </a:spcAft>
              </a:pPr>
              <a:t>29</a:t>
            </a:fld>
            <a:endParaRPr lang="en-US"/>
          </a:p>
        </p:txBody>
      </p:sp>
      <p:pic>
        <p:nvPicPr>
          <p:cNvPr id="1028" name="Picture 4" descr="Researchers Overcome Barren Plateaus In Variational Quantum Algorithms  Using Classical Initialization Strategies">
            <a:extLst>
              <a:ext uri="{FF2B5EF4-FFF2-40B4-BE49-F238E27FC236}">
                <a16:creationId xmlns:a16="http://schemas.microsoft.com/office/drawing/2014/main" id="{D9A4675D-5A3D-3B89-1A68-5D90E9FA6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536" r="23494" b="-3"/>
          <a:stretch>
            <a:fillRect/>
          </a:stretch>
        </p:blipFill>
        <p:spPr bwMode="auto">
          <a:xfrm>
            <a:off x="5257800" y="990599"/>
            <a:ext cx="3048000" cy="237286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pic>
        <p:nvPicPr>
          <p:cNvPr id="1034" name="Picture 10" descr="Simulated annealing versus quantum annealing | Download Scientific Diagram">
            <a:extLst>
              <a:ext uri="{FF2B5EF4-FFF2-40B4-BE49-F238E27FC236}">
                <a16:creationId xmlns:a16="http://schemas.microsoft.com/office/drawing/2014/main" id="{ECC98856-B3C7-D4F8-5C5E-68343E94F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669813"/>
            <a:ext cx="3752849" cy="24673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9B15FEB-7D8A-96AD-FBD6-17C245F44A4A}"/>
              </a:ext>
            </a:extLst>
          </p:cNvPr>
          <p:cNvSpPr txBox="1"/>
          <p:nvPr/>
        </p:nvSpPr>
        <p:spPr>
          <a:xfrm>
            <a:off x="453966" y="5682735"/>
            <a:ext cx="5334000" cy="369332"/>
          </a:xfrm>
          <a:prstGeom prst="rect">
            <a:avLst/>
          </a:prstGeom>
          <a:noFill/>
        </p:spPr>
        <p:txBody>
          <a:bodyPr wrap="square">
            <a:spAutoFit/>
          </a:bodyPr>
          <a:lstStyle/>
          <a:p>
            <a:r>
              <a:rPr lang="en-CA" sz="900" b="0" i="0" dirty="0" err="1">
                <a:solidFill>
                  <a:srgbClr val="222222"/>
                </a:solidFill>
                <a:effectLst/>
                <a:latin typeface="Arial" panose="020B0604020202020204" pitchFamily="34" charset="0"/>
              </a:rPr>
              <a:t>Stęchły</a:t>
            </a:r>
            <a:r>
              <a:rPr lang="en-CA" sz="900" b="0" i="0" dirty="0">
                <a:solidFill>
                  <a:srgbClr val="222222"/>
                </a:solidFill>
                <a:effectLst/>
                <a:latin typeface="Arial" panose="020B0604020202020204" pitchFamily="34" charset="0"/>
              </a:rPr>
              <a:t>, Michał. "Introduction to variational quantum algorithms." </a:t>
            </a:r>
            <a:r>
              <a:rPr lang="en-CA" sz="900" b="0" i="1" dirty="0" err="1">
                <a:solidFill>
                  <a:srgbClr val="222222"/>
                </a:solidFill>
                <a:effectLst/>
                <a:latin typeface="Arial" panose="020B0604020202020204" pitchFamily="34" charset="0"/>
              </a:rPr>
              <a:t>arXiv</a:t>
            </a:r>
            <a:r>
              <a:rPr lang="en-CA" sz="900" b="0" i="1" dirty="0">
                <a:solidFill>
                  <a:srgbClr val="222222"/>
                </a:solidFill>
                <a:effectLst/>
                <a:latin typeface="Arial" panose="020B0604020202020204" pitchFamily="34" charset="0"/>
              </a:rPr>
              <a:t> preprint arXiv:2402.15879</a:t>
            </a:r>
            <a:r>
              <a:rPr lang="en-CA" sz="900" b="0" i="0" dirty="0">
                <a:solidFill>
                  <a:srgbClr val="222222"/>
                </a:solidFill>
                <a:effectLst/>
                <a:latin typeface="Arial" panose="020B0604020202020204" pitchFamily="34" charset="0"/>
              </a:rPr>
              <a:t> (2024).</a:t>
            </a:r>
            <a:endParaRPr lang="en-CA" sz="900" dirty="0"/>
          </a:p>
        </p:txBody>
      </p:sp>
    </p:spTree>
    <p:extLst>
      <p:ext uri="{BB962C8B-B14F-4D97-AF65-F5344CB8AC3E}">
        <p14:creationId xmlns:p14="http://schemas.microsoft.com/office/powerpoint/2010/main" val="328420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8EE52-A716-4140-278D-CAC85088D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0E2A3-4E8A-355E-EB05-49F992387748}"/>
              </a:ext>
            </a:extLst>
          </p:cNvPr>
          <p:cNvSpPr>
            <a:spLocks noGrp="1"/>
          </p:cNvSpPr>
          <p:nvPr>
            <p:ph type="ctrTitle"/>
          </p:nvPr>
        </p:nvSpPr>
        <p:spPr>
          <a:xfrm>
            <a:off x="152400" y="1729481"/>
            <a:ext cx="8991600" cy="1790700"/>
          </a:xfrm>
        </p:spPr>
        <p:txBody>
          <a:bodyPr>
            <a:normAutofit/>
          </a:bodyPr>
          <a:lstStyle/>
          <a:p>
            <a:r>
              <a:rPr lang="en-US" sz="1800" dirty="0">
                <a:solidFill>
                  <a:schemeClr val="tx1"/>
                </a:solidFill>
                <a:latin typeface="Times"/>
                <a:cs typeface="Times"/>
              </a:rPr>
              <a:t>Refining Optimization Methods for Training Machine Learning Models: A Case Study in  Robotic Surgical Procedures</a:t>
            </a:r>
            <a:br>
              <a:rPr lang="en-US" sz="1800" dirty="0">
                <a:latin typeface="Times" panose="02020603050405020304" pitchFamily="18" charset="0"/>
                <a:cs typeface="Times" panose="02020603050405020304" pitchFamily="18" charset="0"/>
              </a:rPr>
            </a:br>
            <a:br>
              <a:rPr lang="en-US" sz="1800" dirty="0">
                <a:latin typeface="Times" panose="02020603050405020304" pitchFamily="18" charset="0"/>
                <a:cs typeface="Times" panose="02020603050405020304" pitchFamily="18" charset="0"/>
              </a:rPr>
            </a:br>
            <a:r>
              <a:rPr lang="en-US" sz="1800" dirty="0">
                <a:solidFill>
                  <a:schemeClr val="tx1"/>
                </a:solidFill>
                <a:latin typeface="Times"/>
                <a:cs typeface="Times"/>
              </a:rPr>
              <a:t>Ph.D. Thesis 2024</a:t>
            </a:r>
            <a:br>
              <a:rPr lang="en-US" sz="1800" dirty="0">
                <a:solidFill>
                  <a:schemeClr val="tx1"/>
                </a:solidFill>
                <a:latin typeface="Times"/>
                <a:cs typeface="Times"/>
              </a:rPr>
            </a:br>
            <a:br>
              <a:rPr lang="en-US" sz="1800" dirty="0">
                <a:solidFill>
                  <a:schemeClr val="tx1"/>
                </a:solidFill>
                <a:latin typeface="Times"/>
                <a:cs typeface="Times"/>
              </a:rPr>
            </a:br>
            <a:r>
              <a:rPr lang="en-US" sz="1800" dirty="0">
                <a:solidFill>
                  <a:schemeClr val="tx1"/>
                </a:solidFill>
                <a:latin typeface="Times"/>
                <a:cs typeface="Times"/>
              </a:rPr>
              <a:t>https://spectrum.library.concordia.ca/id/eprint/994877/6/Boabang_PhD_2024.pdf</a:t>
            </a:r>
          </a:p>
        </p:txBody>
      </p:sp>
      <p:sp>
        <p:nvSpPr>
          <p:cNvPr id="3" name="Subtitle 2">
            <a:extLst>
              <a:ext uri="{FF2B5EF4-FFF2-40B4-BE49-F238E27FC236}">
                <a16:creationId xmlns:a16="http://schemas.microsoft.com/office/drawing/2014/main" id="{36772466-BD91-CFA5-A985-9349FE704B20}"/>
              </a:ext>
            </a:extLst>
          </p:cNvPr>
          <p:cNvSpPr>
            <a:spLocks noGrp="1"/>
          </p:cNvSpPr>
          <p:nvPr>
            <p:ph type="subTitle" idx="1"/>
          </p:nvPr>
        </p:nvSpPr>
        <p:spPr>
          <a:xfrm>
            <a:off x="228600" y="3352800"/>
            <a:ext cx="6858000" cy="1241822"/>
          </a:xfrm>
        </p:spPr>
        <p:txBody>
          <a:bodyPr/>
          <a:lstStyle/>
          <a:p>
            <a:endParaRPr lang="en-CA" dirty="0">
              <a:latin typeface="Times" panose="02020603050405020304" pitchFamily="18" charset="0"/>
              <a:cs typeface="Times" panose="02020603050405020304" pitchFamily="18" charset="0"/>
            </a:endParaRPr>
          </a:p>
          <a:p>
            <a:r>
              <a:rPr lang="en-CA" dirty="0">
                <a:latin typeface="Times"/>
                <a:cs typeface="Times"/>
              </a:rPr>
              <a:t>Francis Boabang</a:t>
            </a:r>
          </a:p>
          <a:p>
            <a:endParaRPr lang="en-CA" dirty="0">
              <a:latin typeface="Times" panose="02020603050405020304" pitchFamily="18" charset="0"/>
              <a:cs typeface="Times" panose="02020603050405020304" pitchFamily="18" charset="0"/>
            </a:endParaRPr>
          </a:p>
          <a:p>
            <a:r>
              <a:rPr lang="en-CA" dirty="0">
                <a:latin typeface="Times"/>
                <a:cs typeface="Times"/>
              </a:rPr>
              <a:t>                                     </a:t>
            </a:r>
            <a:endParaRPr lang="en-CA" dirty="0">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64929D4B-7704-284E-E062-B7BB148DDF70}"/>
              </a:ext>
            </a:extLst>
          </p:cNvPr>
          <p:cNvSpPr txBox="1">
            <a:spLocks/>
          </p:cNvSpPr>
          <p:nvPr/>
        </p:nvSpPr>
        <p:spPr>
          <a:xfrm>
            <a:off x="6019800" y="6019800"/>
            <a:ext cx="2743200" cy="36512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pitchFamily="-3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3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3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3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32" charset="0"/>
                <a:ea typeface="+mn-ea"/>
                <a:cs typeface="+mn-cs"/>
              </a:defRPr>
            </a:lvl5pPr>
            <a:lvl6pPr marL="2286000" algn="l" defTabSz="457200" rtl="0" eaLnBrk="1" latinLnBrk="0" hangingPunct="1">
              <a:defRPr sz="2400" kern="1200">
                <a:solidFill>
                  <a:schemeClr val="tx1"/>
                </a:solidFill>
                <a:latin typeface="Times" pitchFamily="-32" charset="0"/>
                <a:ea typeface="+mn-ea"/>
                <a:cs typeface="+mn-cs"/>
              </a:defRPr>
            </a:lvl6pPr>
            <a:lvl7pPr marL="2743200" algn="l" defTabSz="457200" rtl="0" eaLnBrk="1" latinLnBrk="0" hangingPunct="1">
              <a:defRPr sz="2400" kern="1200">
                <a:solidFill>
                  <a:schemeClr val="tx1"/>
                </a:solidFill>
                <a:latin typeface="Times" pitchFamily="-32" charset="0"/>
                <a:ea typeface="+mn-ea"/>
                <a:cs typeface="+mn-cs"/>
              </a:defRPr>
            </a:lvl7pPr>
            <a:lvl8pPr marL="3200400" algn="l" defTabSz="457200" rtl="0" eaLnBrk="1" latinLnBrk="0" hangingPunct="1">
              <a:defRPr sz="2400" kern="1200">
                <a:solidFill>
                  <a:schemeClr val="tx1"/>
                </a:solidFill>
                <a:latin typeface="Times" pitchFamily="-32" charset="0"/>
                <a:ea typeface="+mn-ea"/>
                <a:cs typeface="+mn-cs"/>
              </a:defRPr>
            </a:lvl8pPr>
            <a:lvl9pPr marL="3657600" algn="l" defTabSz="457200" rtl="0" eaLnBrk="1" latinLnBrk="0" hangingPunct="1">
              <a:defRPr sz="2400" kern="1200">
                <a:solidFill>
                  <a:schemeClr val="tx1"/>
                </a:solidFill>
                <a:latin typeface="Times" pitchFamily="-32" charset="0"/>
                <a:ea typeface="+mn-ea"/>
                <a:cs typeface="+mn-cs"/>
              </a:defRPr>
            </a:lvl9pPr>
          </a:lstStyle>
          <a:p>
            <a:r>
              <a:rPr lang="en-US" sz="1400" dirty="0"/>
              <a:t>                                                    </a:t>
            </a:r>
            <a:fld id="{A3FBCD6E-774B-4A50-A725-33D7D636EBD4}" type="slidenum">
              <a:rPr lang="en-US" sz="1400" smtClean="0"/>
              <a:pPr/>
              <a:t>3</a:t>
            </a:fld>
            <a:endParaRPr lang="en-US" sz="1400" dirty="0"/>
          </a:p>
        </p:txBody>
      </p:sp>
    </p:spTree>
    <p:extLst>
      <p:ext uri="{BB962C8B-B14F-4D97-AF65-F5344CB8AC3E}">
        <p14:creationId xmlns:p14="http://schemas.microsoft.com/office/powerpoint/2010/main" val="411328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BBC6-C465-4B37-2296-A02824C70F25}"/>
              </a:ext>
            </a:extLst>
          </p:cNvPr>
          <p:cNvSpPr>
            <a:spLocks noGrp="1"/>
          </p:cNvSpPr>
          <p:nvPr>
            <p:ph type="title"/>
          </p:nvPr>
        </p:nvSpPr>
        <p:spPr/>
        <p:txBody>
          <a:bodyPr>
            <a:normAutofit fontScale="90000"/>
          </a:bodyPr>
          <a:lstStyle/>
          <a:p>
            <a:r>
              <a:rPr lang="en-CA" sz="2000" dirty="0">
                <a:solidFill>
                  <a:srgbClr val="FF0000"/>
                </a:solidFill>
                <a:latin typeface="Times" panose="02020603050405020304" pitchFamily="18" charset="0"/>
                <a:cs typeface="Times" panose="02020603050405020304" pitchFamily="18" charset="0"/>
              </a:rPr>
              <a:t>Escaping Poor minima in  </a:t>
            </a:r>
            <a:r>
              <a:rPr lang="en-CA" sz="2000" dirty="0" err="1">
                <a:solidFill>
                  <a:srgbClr val="FF0000"/>
                </a:solidFill>
                <a:latin typeface="Times" panose="02020603050405020304" pitchFamily="18" charset="0"/>
                <a:cs typeface="Times" panose="02020603050405020304" pitchFamily="18" charset="0"/>
              </a:rPr>
              <a:t>Hilmaton</a:t>
            </a:r>
            <a:r>
              <a:rPr lang="en-CA" sz="2000" dirty="0">
                <a:solidFill>
                  <a:srgbClr val="FF0000"/>
                </a:solidFill>
                <a:latin typeface="Times" panose="02020603050405020304" pitchFamily="18" charset="0"/>
                <a:cs typeface="Times" panose="02020603050405020304" pitchFamily="18" charset="0"/>
              </a:rPr>
              <a:t> Landscape Using Research Insights from Slides 9 and 10 </a:t>
            </a:r>
          </a:p>
        </p:txBody>
      </p:sp>
      <p:sp>
        <p:nvSpPr>
          <p:cNvPr id="4" name="Slide Number Placeholder 3">
            <a:extLst>
              <a:ext uri="{FF2B5EF4-FFF2-40B4-BE49-F238E27FC236}">
                <a16:creationId xmlns:a16="http://schemas.microsoft.com/office/drawing/2014/main" id="{D629E528-8897-DA69-300A-8BFDE74195EC}"/>
              </a:ext>
            </a:extLst>
          </p:cNvPr>
          <p:cNvSpPr>
            <a:spLocks noGrp="1"/>
          </p:cNvSpPr>
          <p:nvPr>
            <p:ph type="sldNum" sz="quarter" idx="4"/>
          </p:nvPr>
        </p:nvSpPr>
        <p:spPr/>
        <p:txBody>
          <a:bodyPr/>
          <a:lstStyle/>
          <a:p>
            <a:fld id="{A3FBCD6E-774B-4A50-A725-33D7D636EBD4}" type="slidenum">
              <a:rPr lang="en-US" smtClean="0"/>
              <a:pPr/>
              <a:t>30</a:t>
            </a:fld>
            <a:endParaRPr lang="en-US" dirty="0"/>
          </a:p>
        </p:txBody>
      </p:sp>
      <p:sp>
        <p:nvSpPr>
          <p:cNvPr id="5" name="Rectangle 1">
            <a:extLst>
              <a:ext uri="{FF2B5EF4-FFF2-40B4-BE49-F238E27FC236}">
                <a16:creationId xmlns:a16="http://schemas.microsoft.com/office/drawing/2014/main" id="{7ACBEEE9-3C66-1558-FF00-037FCCA75542}"/>
              </a:ext>
            </a:extLst>
          </p:cNvPr>
          <p:cNvSpPr>
            <a:spLocks noGrp="1" noChangeArrowheads="1"/>
          </p:cNvSpPr>
          <p:nvPr>
            <p:ph idx="1"/>
          </p:nvPr>
        </p:nvSpPr>
        <p:spPr bwMode="auto">
          <a:xfrm>
            <a:off x="228600" y="961310"/>
            <a:ext cx="7725192"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eaLnBrk="0" hangingPunct="0">
              <a:spcBef>
                <a:spcPct val="0"/>
              </a:spcBef>
            </a:pPr>
            <a:r>
              <a:rPr kumimoji="0" lang="en-US" altLang="en-US" sz="1600" b="1" i="0" u="none" strike="noStrike" cap="none" normalizeH="0" baseline="0" dirty="0">
                <a:ln>
                  <a:noFill/>
                </a:ln>
                <a:solidFill>
                  <a:schemeClr val="tx1"/>
                </a:solidFill>
                <a:effectLst/>
                <a:latin typeface="Times" panose="02020603050405020304" pitchFamily="18" charset="0"/>
                <a:cs typeface="Times" panose="02020603050405020304" pitchFamily="18" charset="0"/>
              </a:rPr>
              <a:t>Convex Initialization Stage:</a:t>
            </a:r>
          </a:p>
          <a:p>
            <a:pPr marL="0" indent="0" algn="just" eaLnBrk="0" hangingPunct="0">
              <a:spcBef>
                <a:spcPct val="0"/>
              </a:spcBef>
              <a:buNone/>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Initializes the Hilmaton (quantum landscape) using a convex surrogate loss or landscape</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 to find a smooth, low-energy region.</a:t>
            </a:r>
            <a:r>
              <a:rPr lang="en-US" altLang="en-US" sz="1600" dirty="0">
                <a:latin typeface="Times" panose="02020603050405020304" pitchFamily="18" charset="0"/>
                <a:cs typeface="Times" panose="02020603050405020304" pitchFamily="18" charset="0"/>
              </a:rPr>
              <a:t> </a:t>
            </a: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Prevents random initialization collapse and stabilizes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early optimization.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a:p>
            <a:pPr algn="just" eaLnBrk="0" hangingPunct="0">
              <a:spcBef>
                <a:spcPct val="0"/>
              </a:spcBef>
            </a:pPr>
            <a:r>
              <a:rPr kumimoji="0" lang="en-US" altLang="en-US" sz="1600" b="1" i="0" u="none" strike="noStrike" cap="none" normalizeH="0" baseline="0" dirty="0">
                <a:ln>
                  <a:noFill/>
                </a:ln>
                <a:solidFill>
                  <a:schemeClr val="tx1"/>
                </a:solidFill>
                <a:effectLst/>
                <a:latin typeface="Times" panose="02020603050405020304" pitchFamily="18" charset="0"/>
                <a:cs typeface="Times" panose="02020603050405020304" pitchFamily="18" charset="0"/>
              </a:rPr>
              <a:t>Nonconvex Refinement Stage:</a:t>
            </a:r>
          </a:p>
          <a:p>
            <a:pPr marL="0" indent="0" algn="just" eaLnBrk="0" hangingPunct="0">
              <a:spcBef>
                <a:spcPct val="0"/>
              </a:spcBef>
              <a:buNone/>
            </a:pPr>
            <a:r>
              <a:rPr lang="en-US" altLang="en-US" sz="1600" dirty="0">
                <a:latin typeface="Times" panose="02020603050405020304" pitchFamily="18" charset="0"/>
                <a:cs typeface="Times" panose="02020603050405020304" pitchFamily="18" charset="0"/>
              </a:rPr>
              <a:t> </a:t>
            </a: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Introduces structured oscillations in the in the Hilmaton landscape.</a:t>
            </a:r>
          </a:p>
          <a:p>
            <a:pPr marL="0" indent="0" algn="just" eaLnBrk="0" hangingPunct="0">
              <a:spcBef>
                <a:spcPct val="0"/>
              </a:spcBef>
              <a:buNone/>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Enables fine-grained adaptation and better exploration of </a:t>
            </a:r>
            <a:r>
              <a:rPr lang="en-US" altLang="en-US" sz="1600" dirty="0">
                <a:latin typeface="Times" panose="02020603050405020304" pitchFamily="18" charset="0"/>
                <a:cs typeface="Times" panose="02020603050405020304" pitchFamily="18" charset="0"/>
              </a:rPr>
              <a:t> </a:t>
            </a: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quantum states.</a:t>
            </a:r>
          </a:p>
        </p:txBody>
      </p:sp>
    </p:spTree>
    <p:extLst>
      <p:ext uri="{BB962C8B-B14F-4D97-AF65-F5344CB8AC3E}">
        <p14:creationId xmlns:p14="http://schemas.microsoft.com/office/powerpoint/2010/main" val="1172897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9CD7-50DB-D863-6376-0DF7FE865DB0}"/>
              </a:ext>
            </a:extLst>
          </p:cNvPr>
          <p:cNvSpPr>
            <a:spLocks noGrp="1"/>
          </p:cNvSpPr>
          <p:nvPr>
            <p:ph type="title"/>
          </p:nvPr>
        </p:nvSpPr>
        <p:spPr/>
        <p:txBody>
          <a:bodyPr>
            <a:normAutofit fontScale="90000"/>
          </a:bodyPr>
          <a:lstStyle/>
          <a:p>
            <a:r>
              <a:rPr lang="en-CA" sz="2000" dirty="0">
                <a:solidFill>
                  <a:srgbClr val="FF0000"/>
                </a:solidFill>
                <a:latin typeface="Times" panose="02020603050405020304" pitchFamily="18" charset="0"/>
                <a:cs typeface="Times" panose="02020603050405020304" pitchFamily="18" charset="0"/>
              </a:rPr>
              <a:t>Quantum Aware Optimizer for Navigating Barren/Hamilton Landscape: Using Research Insights from Slides 17, 18, and 19 </a:t>
            </a:r>
          </a:p>
        </p:txBody>
      </p:sp>
      <p:sp>
        <p:nvSpPr>
          <p:cNvPr id="4" name="Slide Number Placeholder 3">
            <a:extLst>
              <a:ext uri="{FF2B5EF4-FFF2-40B4-BE49-F238E27FC236}">
                <a16:creationId xmlns:a16="http://schemas.microsoft.com/office/drawing/2014/main" id="{FA20AB5B-D83E-C872-ACCE-C76C54F9C0D3}"/>
              </a:ext>
            </a:extLst>
          </p:cNvPr>
          <p:cNvSpPr>
            <a:spLocks noGrp="1"/>
          </p:cNvSpPr>
          <p:nvPr>
            <p:ph type="sldNum" sz="quarter" idx="4"/>
          </p:nvPr>
        </p:nvSpPr>
        <p:spPr/>
        <p:txBody>
          <a:bodyPr/>
          <a:lstStyle/>
          <a:p>
            <a:fld id="{A3FBCD6E-774B-4A50-A725-33D7D636EBD4}" type="slidenum">
              <a:rPr lang="en-US" smtClean="0"/>
              <a:pPr/>
              <a:t>31</a:t>
            </a:fld>
            <a:endParaRPr lang="en-US" dirty="0"/>
          </a:p>
        </p:txBody>
      </p:sp>
      <p:sp>
        <p:nvSpPr>
          <p:cNvPr id="5" name="Rectangle 1">
            <a:extLst>
              <a:ext uri="{FF2B5EF4-FFF2-40B4-BE49-F238E27FC236}">
                <a16:creationId xmlns:a16="http://schemas.microsoft.com/office/drawing/2014/main" id="{E0136BB3-0C18-36D0-57B1-DE133631347A}"/>
              </a:ext>
            </a:extLst>
          </p:cNvPr>
          <p:cNvSpPr>
            <a:spLocks noGrp="1" noChangeArrowheads="1"/>
          </p:cNvSpPr>
          <p:nvPr>
            <p:ph idx="1"/>
          </p:nvPr>
        </p:nvSpPr>
        <p:spPr bwMode="auto">
          <a:xfrm>
            <a:off x="228600" y="1035279"/>
            <a:ext cx="83058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spcBef>
                <a:spcPct val="0"/>
              </a:spcBef>
            </a:pPr>
            <a:r>
              <a:rPr kumimoji="0" lang="en-US" altLang="en-US" sz="1400" i="0" u="none" strike="noStrike" cap="none" normalizeH="0" baseline="0" dirty="0">
                <a:ln>
                  <a:noFill/>
                </a:ln>
                <a:solidFill>
                  <a:schemeClr val="tx1"/>
                </a:solidFill>
                <a:effectLst/>
                <a:latin typeface="Times" panose="02020603050405020304" pitchFamily="18" charset="0"/>
                <a:cs typeface="Times" panose="02020603050405020304" pitchFamily="18" charset="0"/>
              </a:rPr>
              <a:t>Taking insights from slides 18, 19 and 20, we can propose a quantum aware optimizer that can </a:t>
            </a:r>
            <a:r>
              <a:rPr lang="en-US" altLang="en-US" sz="1400" dirty="0">
                <a:latin typeface="Times" panose="02020603050405020304" pitchFamily="18" charset="0"/>
                <a:cs typeface="Times" panose="02020603050405020304" pitchFamily="18" charset="0"/>
              </a:rPr>
              <a:t>adjust the base learning rate according to the size of the coordinate values to help the variational quantum algorithm escape local optima and converge to a good solution in barren landscape.</a:t>
            </a:r>
          </a:p>
          <a:p>
            <a:pPr eaLnBrk="0" hangingPunct="0">
              <a:spcBef>
                <a:spcPct val="0"/>
              </a:spcBef>
            </a:pPr>
            <a:endParaRPr lang="en-US" sz="1400" dirty="0">
              <a:latin typeface="Times" panose="02020603050405020304" pitchFamily="18" charset="0"/>
              <a:cs typeface="Times" panose="02020603050405020304" pitchFamily="18" charset="0"/>
            </a:endParaRPr>
          </a:p>
          <a:p>
            <a:pPr eaLnBrk="0" hangingPunct="0">
              <a:spcBef>
                <a:spcPct val="0"/>
              </a:spcBef>
            </a:pPr>
            <a:r>
              <a:rPr lang="en-CA" sz="1400" dirty="0">
                <a:latin typeface="Times" panose="02020603050405020304" pitchFamily="18" charset="0"/>
                <a:cs typeface="Times" panose="02020603050405020304" pitchFamily="18" charset="0"/>
              </a:rPr>
              <a:t>Also, we can modify the switching mechanism in </a:t>
            </a:r>
            <a:r>
              <a:rPr lang="en-US" altLang="en-US" sz="1400" dirty="0">
                <a:latin typeface="Times" panose="02020603050405020304" pitchFamily="18" charset="0"/>
                <a:cs typeface="Times" panose="02020603050405020304" pitchFamily="18" charset="0"/>
              </a:rPr>
              <a:t>slides 18, 19 and 20, to improve the </a:t>
            </a:r>
            <a:r>
              <a:rPr lang="en-CA" sz="1400" dirty="0">
                <a:latin typeface="Times" panose="02020603050405020304" pitchFamily="18" charset="0"/>
                <a:cs typeface="Times" panose="02020603050405020304" pitchFamily="18" charset="0"/>
              </a:rPr>
              <a:t> quantum aware optimizer </a:t>
            </a:r>
            <a:r>
              <a:rPr lang="en-US" sz="1400" dirty="0">
                <a:latin typeface="Times" panose="02020603050405020304" pitchFamily="18" charset="0"/>
                <a:cs typeface="Times" panose="02020603050405020304" pitchFamily="18" charset="0"/>
              </a:rPr>
              <a:t>navigation in the </a:t>
            </a:r>
            <a:r>
              <a:rPr kumimoji="0" lang="en-US" altLang="en-US" sz="1400" i="0" u="none" strike="noStrike" cap="none" normalizeH="0" baseline="0" dirty="0">
                <a:ln>
                  <a:noFill/>
                </a:ln>
                <a:solidFill>
                  <a:schemeClr val="tx1"/>
                </a:solidFill>
                <a:effectLst/>
                <a:latin typeface="Times" panose="02020603050405020304" pitchFamily="18" charset="0"/>
                <a:cs typeface="Times" panose="02020603050405020304" pitchFamily="18" charset="0"/>
              </a:rPr>
              <a:t>Hamilton </a:t>
            </a:r>
            <a:r>
              <a:rPr lang="en-US" altLang="en-US" sz="1400" dirty="0">
                <a:latin typeface="Times" panose="02020603050405020304" pitchFamily="18" charset="0"/>
                <a:cs typeface="Times" panose="02020603050405020304" pitchFamily="18" charset="0"/>
              </a:rPr>
              <a:t>landscape</a:t>
            </a:r>
            <a:r>
              <a:rPr kumimoji="0" lang="en-US" altLang="en-US" sz="1400" i="0" u="none" strike="noStrike" cap="none" normalizeH="0" baseline="0" dirty="0">
                <a:ln>
                  <a:noFill/>
                </a:ln>
                <a:solidFill>
                  <a:schemeClr val="tx1"/>
                </a:solidFill>
                <a:effectLst/>
                <a:latin typeface="Times" panose="02020603050405020304" pitchFamily="18" charset="0"/>
                <a:cs typeface="Times" panose="02020603050405020304" pitchFamily="18" charset="0"/>
              </a:rPr>
              <a:t> via curvature aware navigation, improving convergence and generalization.</a:t>
            </a:r>
          </a:p>
        </p:txBody>
      </p:sp>
    </p:spTree>
    <p:extLst>
      <p:ext uri="{BB962C8B-B14F-4D97-AF65-F5344CB8AC3E}">
        <p14:creationId xmlns:p14="http://schemas.microsoft.com/office/powerpoint/2010/main" val="2364488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3200"/>
            <a:ext cx="4419600" cy="533400"/>
          </a:xfrm>
        </p:spPr>
        <p:txBody>
          <a:bodyPr>
            <a:noAutofit/>
          </a:bodyPr>
          <a:lstStyle/>
          <a:p>
            <a:r>
              <a:rPr lang="en-CA" sz="4800" b="1" dirty="0">
                <a:solidFill>
                  <a:srgbClr val="FF0000"/>
                </a:solidFill>
                <a:latin typeface="Times" panose="02020603050405020304" pitchFamily="18" charset="0"/>
                <a:cs typeface="Times" panose="02020603050405020304" pitchFamily="18" charset="0"/>
              </a:rPr>
              <a:t>Thank you</a:t>
            </a:r>
          </a:p>
        </p:txBody>
      </p:sp>
      <p:sp>
        <p:nvSpPr>
          <p:cNvPr id="4" name="Slide Number Placeholder 3"/>
          <p:cNvSpPr>
            <a:spLocks noGrp="1"/>
          </p:cNvSpPr>
          <p:nvPr>
            <p:ph type="sldNum" sz="quarter" idx="4"/>
          </p:nvPr>
        </p:nvSpPr>
        <p:spPr/>
        <p:txBody>
          <a:bodyPr/>
          <a:lstStyle/>
          <a:p>
            <a:fld id="{A3FBCD6E-774B-4A50-A725-33D7D636EBD4}" type="slidenum">
              <a:rPr lang="en-US" smtClean="0"/>
              <a:pPr/>
              <a:t>32</a:t>
            </a:fld>
            <a:endParaRPr lang="en-US" dirty="0"/>
          </a:p>
        </p:txBody>
      </p:sp>
    </p:spTree>
    <p:extLst>
      <p:ext uri="{BB962C8B-B14F-4D97-AF65-F5344CB8AC3E}">
        <p14:creationId xmlns:p14="http://schemas.microsoft.com/office/powerpoint/2010/main" val="152080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326-2046-2459-D3CD-24EB3C91D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8977D7-B4A8-3E01-C3D3-F0526C9072D8}"/>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Content</a:t>
            </a:r>
          </a:p>
        </p:txBody>
      </p:sp>
      <p:sp>
        <p:nvSpPr>
          <p:cNvPr id="3" name="Content Placeholder 2">
            <a:extLst>
              <a:ext uri="{FF2B5EF4-FFF2-40B4-BE49-F238E27FC236}">
                <a16:creationId xmlns:a16="http://schemas.microsoft.com/office/drawing/2014/main" id="{D677FC01-C1D0-A025-0256-F9EB672771CB}"/>
              </a:ext>
            </a:extLst>
          </p:cNvPr>
          <p:cNvSpPr>
            <a:spLocks noGrp="1"/>
          </p:cNvSpPr>
          <p:nvPr>
            <p:ph idx="1"/>
          </p:nvPr>
        </p:nvSpPr>
        <p:spPr>
          <a:xfrm>
            <a:off x="152400" y="1066800"/>
            <a:ext cx="8458200" cy="4572000"/>
          </a:xfrm>
        </p:spPr>
        <p:txBody>
          <a:bodyPr>
            <a:normAutofit/>
          </a:bodyPr>
          <a:lstStyle/>
          <a:p>
            <a:r>
              <a:rPr lang="en-US" sz="1600" dirty="0">
                <a:latin typeface="Times" panose="02020603050405020304" pitchFamily="18" charset="0"/>
                <a:cs typeface="Times" panose="02020603050405020304" pitchFamily="18" charset="0"/>
              </a:rPr>
              <a:t>Introduction</a:t>
            </a:r>
          </a:p>
          <a:p>
            <a:r>
              <a:rPr lang="en-US" sz="1600" dirty="0">
                <a:latin typeface="Times" panose="02020603050405020304" pitchFamily="18" charset="0"/>
                <a:cs typeface="Times" panose="02020603050405020304" pitchFamily="18" charset="0"/>
              </a:rPr>
              <a:t>Contribution to the Thesis</a:t>
            </a:r>
          </a:p>
          <a:p>
            <a:r>
              <a:rPr lang="en-US" sz="1600" dirty="0">
                <a:latin typeface="Times" panose="02020603050405020304" pitchFamily="18" charset="0"/>
                <a:cs typeface="Times" panose="02020603050405020304" pitchFamily="18" charset="0"/>
              </a:rPr>
              <a:t>First Contribution</a:t>
            </a:r>
          </a:p>
          <a:p>
            <a:r>
              <a:rPr lang="en-US" sz="1600" dirty="0">
                <a:latin typeface="Times" panose="02020603050405020304" pitchFamily="18" charset="0"/>
                <a:cs typeface="Times" panose="02020603050405020304" pitchFamily="18" charset="0"/>
              </a:rPr>
              <a:t>Second Contribution</a:t>
            </a:r>
          </a:p>
          <a:p>
            <a:r>
              <a:rPr lang="en-US" sz="1600" dirty="0">
                <a:latin typeface="Times" panose="02020603050405020304" pitchFamily="18" charset="0"/>
                <a:cs typeface="Times" panose="02020603050405020304" pitchFamily="18" charset="0"/>
              </a:rPr>
              <a:t>Conclusion of the Thesis</a:t>
            </a:r>
          </a:p>
          <a:p>
            <a:r>
              <a:rPr lang="en-US" sz="1600" dirty="0">
                <a:latin typeface="Times" panose="02020603050405020304" pitchFamily="18" charset="0"/>
                <a:cs typeface="Times" panose="02020603050405020304" pitchFamily="18" charset="0"/>
              </a:rPr>
              <a:t>Limitations</a:t>
            </a:r>
          </a:p>
          <a:p>
            <a:r>
              <a:rPr lang="en-US" sz="1600" dirty="0">
                <a:latin typeface="Times" panose="02020603050405020304" pitchFamily="18" charset="0"/>
                <a:cs typeface="Times" panose="02020603050405020304" pitchFamily="18" charset="0"/>
              </a:rPr>
              <a:t>Future Work</a:t>
            </a:r>
          </a:p>
        </p:txBody>
      </p:sp>
      <p:sp>
        <p:nvSpPr>
          <p:cNvPr id="4" name="Slide Number Placeholder 3">
            <a:extLst>
              <a:ext uri="{FF2B5EF4-FFF2-40B4-BE49-F238E27FC236}">
                <a16:creationId xmlns:a16="http://schemas.microsoft.com/office/drawing/2014/main" id="{379B041F-B8F1-3AE4-471D-A31014E9947E}"/>
              </a:ext>
            </a:extLst>
          </p:cNvPr>
          <p:cNvSpPr>
            <a:spLocks noGrp="1"/>
          </p:cNvSpPr>
          <p:nvPr>
            <p:ph type="sldNum" sz="quarter" idx="4"/>
          </p:nvPr>
        </p:nvSpPr>
        <p:spPr/>
        <p:txBody>
          <a:bodyPr/>
          <a:lstStyle/>
          <a:p>
            <a:fld id="{A3FBCD6E-774B-4A50-A725-33D7D636EBD4}" type="slidenum">
              <a:rPr lang="en-US" smtClean="0"/>
              <a:pPr/>
              <a:t>4</a:t>
            </a:fld>
            <a:endParaRPr lang="en-US" dirty="0"/>
          </a:p>
        </p:txBody>
      </p:sp>
    </p:spTree>
    <p:extLst>
      <p:ext uri="{BB962C8B-B14F-4D97-AF65-F5344CB8AC3E}">
        <p14:creationId xmlns:p14="http://schemas.microsoft.com/office/powerpoint/2010/main" val="2957734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A3FBCD6E-774B-4A50-A725-33D7D636EBD4}" type="slidenum">
              <a:rPr lang="en-US" smtClean="0"/>
              <a:pPr/>
              <a:t>5</a:t>
            </a:fld>
            <a:endParaRPr lang="en-US" dirty="0"/>
          </a:p>
        </p:txBody>
      </p:sp>
      <p:sp>
        <p:nvSpPr>
          <p:cNvPr id="5" name="Rounded Rectangle 4"/>
          <p:cNvSpPr/>
          <p:nvPr/>
        </p:nvSpPr>
        <p:spPr bwMode="auto">
          <a:xfrm>
            <a:off x="284357" y="1577593"/>
            <a:ext cx="3220841" cy="139420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A surgeon in a particular geographical location manipulate the surgeon console to operate on a remote patient</a:t>
            </a:r>
          </a:p>
          <a:p>
            <a:endParaRPr lang="en-US" sz="1600" dirty="0">
              <a:latin typeface="Times" panose="02020603050405020304" pitchFamily="18" charset="0"/>
              <a:cs typeface="Times" panose="02020603050405020304" pitchFamily="18" charset="0"/>
            </a:endParaRPr>
          </a:p>
        </p:txBody>
      </p:sp>
      <p:pic>
        <p:nvPicPr>
          <p:cNvPr id="10" name="Picture 2" descr="Robot-Assisted Glaucoma Surgery - Glaucoma Today"/>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b="65563"/>
          <a:stretch/>
        </p:blipFill>
        <p:spPr bwMode="auto">
          <a:xfrm>
            <a:off x="284356" y="680900"/>
            <a:ext cx="3220843" cy="1224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spital Patient Vector Art, Icons, and Graphics for Fre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40821" y="832194"/>
            <a:ext cx="2982394" cy="287534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10935" y="2775598"/>
            <a:ext cx="8991600" cy="3539430"/>
          </a:xfrm>
          <a:prstGeom prst="rect">
            <a:avLst/>
          </a:prstGeom>
        </p:spPr>
        <p:txBody>
          <a:bodyPr wrap="square">
            <a:spAutoFit/>
          </a:bodyPr>
          <a:lstStyle/>
          <a:p>
            <a:pPr marL="285750" indent="-285750" algn="just">
              <a:buFont typeface="Wingdings" panose="05000000000000000000" pitchFamily="2" charset="2"/>
              <a:buChar char="§"/>
            </a:pPr>
            <a:endParaRPr lang="en-US" sz="1600" dirty="0">
              <a:solidFill>
                <a:srgbClr val="1C1C1C"/>
              </a:solidFill>
              <a:latin typeface="Times" panose="02020603050405020304" pitchFamily="18" charset="0"/>
              <a:cs typeface="Times" panose="02020603050405020304" pitchFamily="18" charset="0"/>
            </a:endParaRPr>
          </a:p>
          <a:p>
            <a:pPr marL="285750" indent="-285750" algn="just">
              <a:buFont typeface="Wingdings" panose="05000000000000000000" pitchFamily="2" charset="2"/>
              <a:buChar char="§"/>
            </a:pPr>
            <a:r>
              <a:rPr lang="en-US" sz="1600" dirty="0">
                <a:latin typeface="Times" panose="02020603050405020304" pitchFamily="18" charset="0"/>
                <a:cs typeface="Times" panose="02020603050405020304" pitchFamily="18" charset="0"/>
              </a:rPr>
              <a:t>Benefits of Remote Robotic Surgery</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 Improves surgeons’ precision</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Reduce patient blood loss </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Ensures shorter hospital stay</a:t>
            </a:r>
            <a:endParaRPr lang="en-US" sz="1400" dirty="0">
              <a:solidFill>
                <a:srgbClr val="FF0000"/>
              </a:solidFill>
              <a:latin typeface="Times" panose="02020603050405020304" pitchFamily="18" charset="0"/>
              <a:cs typeface="Times" panose="02020603050405020304" pitchFamily="18" charset="0"/>
            </a:endParaRPr>
          </a:p>
          <a:p>
            <a:pPr marL="285750" indent="-285750" algn="just">
              <a:buFont typeface="Wingdings" panose="05000000000000000000" pitchFamily="2" charset="2"/>
              <a:buChar char="§"/>
            </a:pPr>
            <a:endParaRPr lang="en-US" sz="1600" dirty="0">
              <a:latin typeface="Times" panose="02020603050405020304" pitchFamily="18" charset="0"/>
              <a:cs typeface="Times" panose="02020603050405020304" pitchFamily="18" charset="0"/>
            </a:endParaRPr>
          </a:p>
          <a:p>
            <a:pPr algn="just"/>
            <a:endParaRPr lang="en-US" sz="1600" dirty="0">
              <a:latin typeface="Times" panose="02020603050405020304" pitchFamily="18" charset="0"/>
              <a:cs typeface="Times" panose="02020603050405020304" pitchFamily="18" charset="0"/>
            </a:endParaRPr>
          </a:p>
          <a:p>
            <a:pPr marL="285750" indent="-285750" algn="just">
              <a:buFont typeface="Wingdings" panose="05000000000000000000" pitchFamily="2" charset="2"/>
              <a:buChar char="§"/>
            </a:pPr>
            <a:r>
              <a:rPr lang="en-US" sz="1600" dirty="0">
                <a:latin typeface="Times" panose="02020603050405020304" pitchFamily="18" charset="0"/>
                <a:cs typeface="Times" panose="02020603050405020304" pitchFamily="18" charset="0"/>
              </a:rPr>
              <a:t>Examples of Remote Robotic Surgery</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Facial reconstruction surgery </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Knot-tying</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Suturing</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Needle Passing</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Trocar Insertion </a:t>
            </a:r>
          </a:p>
          <a:p>
            <a:endParaRPr lang="en-US" sz="1600" dirty="0">
              <a:solidFill>
                <a:srgbClr val="FF0000"/>
              </a:solidFill>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p:txBody>
      </p:sp>
      <p:cxnSp>
        <p:nvCxnSpPr>
          <p:cNvPr id="16" name="Straight Arrow Connector 15"/>
          <p:cNvCxnSpPr/>
          <p:nvPr/>
        </p:nvCxnSpPr>
        <p:spPr bwMode="auto">
          <a:xfrm>
            <a:off x="3816568" y="1752600"/>
            <a:ext cx="1981200" cy="0"/>
          </a:xfrm>
          <a:prstGeom prst="straightConnector1">
            <a:avLst/>
          </a:prstGeom>
          <a:solidFill>
            <a:schemeClr val="accent1"/>
          </a:solidFill>
          <a:ln w="28575" cap="flat" cmpd="sng" algn="ctr">
            <a:solidFill>
              <a:schemeClr val="tx1"/>
            </a:solidFill>
            <a:prstDash val="solid"/>
            <a:round/>
            <a:headEnd type="triangle"/>
            <a:tailEnd type="triangle"/>
          </a:ln>
          <a:effectLst/>
        </p:spPr>
      </p:cxnSp>
      <p:pic>
        <p:nvPicPr>
          <p:cNvPr id="1034" name="Picture 10" descr="7 of the most dangerous surgeries | Lif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306" y="3810000"/>
            <a:ext cx="1586618" cy="121132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p:cNvCxnSpPr/>
          <p:nvPr/>
        </p:nvCxnSpPr>
        <p:spPr bwMode="auto">
          <a:xfrm>
            <a:off x="7654158" y="3202242"/>
            <a:ext cx="42042" cy="607758"/>
          </a:xfrm>
          <a:prstGeom prst="straightConnector1">
            <a:avLst/>
          </a:prstGeom>
          <a:solidFill>
            <a:schemeClr val="accent1"/>
          </a:solidFill>
          <a:ln w="28575" cap="flat" cmpd="sng" algn="ctr">
            <a:solidFill>
              <a:schemeClr val="tx1"/>
            </a:solidFill>
            <a:prstDash val="solid"/>
            <a:round/>
            <a:headEnd type="triangle"/>
            <a:tailEnd type="triangle"/>
          </a:ln>
          <a:effectLst/>
        </p:spPr>
      </p:cxnSp>
      <p:sp>
        <p:nvSpPr>
          <p:cNvPr id="60" name="TextBox 59"/>
          <p:cNvSpPr txBox="1"/>
          <p:nvPr/>
        </p:nvSpPr>
        <p:spPr>
          <a:xfrm>
            <a:off x="7037832" y="5021320"/>
            <a:ext cx="1756699" cy="338554"/>
          </a:xfrm>
          <a:prstGeom prst="rect">
            <a:avLst/>
          </a:prstGeom>
          <a:noFill/>
        </p:spPr>
        <p:txBody>
          <a:bodyPr wrap="none" rtlCol="0">
            <a:spAutoFit/>
          </a:bodyPr>
          <a:lstStyle/>
          <a:p>
            <a:r>
              <a:rPr lang="en-CA" sz="1600" dirty="0"/>
              <a:t>Open heart surgery</a:t>
            </a:r>
          </a:p>
        </p:txBody>
      </p:sp>
      <p:pic>
        <p:nvPicPr>
          <p:cNvPr id="36" name="Picture 16" descr="Why do hospitals have plus sign? What does it represent? | India Ne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85266" y="708341"/>
            <a:ext cx="271323" cy="29161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Why do hospitals have plus sign? What does it represent? | India Ne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587411" y="832194"/>
            <a:ext cx="271323" cy="291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 y="41870"/>
            <a:ext cx="1449436" cy="400110"/>
          </a:xfrm>
          <a:prstGeom prst="rect">
            <a:avLst/>
          </a:prstGeom>
          <a:noFill/>
        </p:spPr>
        <p:txBody>
          <a:bodyPr wrap="none" rtlCol="0">
            <a:spAutoFit/>
          </a:bodyPr>
          <a:lstStyle/>
          <a:p>
            <a:r>
              <a:rPr lang="en-CA" sz="2000" dirty="0">
                <a:solidFill>
                  <a:srgbClr val="FF0000"/>
                </a:solidFill>
              </a:rPr>
              <a:t>Introduction</a:t>
            </a:r>
          </a:p>
        </p:txBody>
      </p:sp>
      <p:sp>
        <p:nvSpPr>
          <p:cNvPr id="6" name="Rectangle 5"/>
          <p:cNvSpPr/>
          <p:nvPr/>
        </p:nvSpPr>
        <p:spPr>
          <a:xfrm>
            <a:off x="1638300" y="5853364"/>
            <a:ext cx="5867400" cy="738664"/>
          </a:xfrm>
          <a:prstGeom prst="rect">
            <a:avLst/>
          </a:prstGeom>
        </p:spPr>
        <p:txBody>
          <a:bodyPr wrap="square">
            <a:spAutoFit/>
          </a:bodyPr>
          <a:lstStyle/>
          <a:p>
            <a:r>
              <a:rPr lang="en-CA" sz="1400" dirty="0" err="1">
                <a:solidFill>
                  <a:srgbClr val="333333"/>
                </a:solidFill>
                <a:latin typeface="Times" panose="02020603050405020304" pitchFamily="18" charset="0"/>
                <a:cs typeface="Times" panose="02020603050405020304" pitchFamily="18" charset="0"/>
              </a:rPr>
              <a:t>Chowriappa</a:t>
            </a:r>
            <a:r>
              <a:rPr lang="en-CA" sz="1400" dirty="0">
                <a:solidFill>
                  <a:srgbClr val="333333"/>
                </a:solidFill>
                <a:latin typeface="Times" panose="02020603050405020304" pitchFamily="18" charset="0"/>
                <a:cs typeface="Times" panose="02020603050405020304" pitchFamily="18" charset="0"/>
              </a:rPr>
              <a:t>, A., </a:t>
            </a:r>
            <a:r>
              <a:rPr lang="en-CA" sz="1400" dirty="0" err="1">
                <a:solidFill>
                  <a:srgbClr val="333333"/>
                </a:solidFill>
                <a:latin typeface="Times" panose="02020603050405020304" pitchFamily="18" charset="0"/>
                <a:cs typeface="Times" panose="02020603050405020304" pitchFamily="18" charset="0"/>
              </a:rPr>
              <a:t>Wirz</a:t>
            </a:r>
            <a:r>
              <a:rPr lang="en-CA" sz="1400" dirty="0">
                <a:solidFill>
                  <a:srgbClr val="333333"/>
                </a:solidFill>
                <a:latin typeface="Times" panose="02020603050405020304" pitchFamily="18" charset="0"/>
                <a:cs typeface="Times" panose="02020603050405020304" pitchFamily="18" charset="0"/>
              </a:rPr>
              <a:t>, R., </a:t>
            </a:r>
            <a:r>
              <a:rPr lang="en-CA" sz="1400" dirty="0" err="1">
                <a:solidFill>
                  <a:srgbClr val="333333"/>
                </a:solidFill>
                <a:latin typeface="Times" panose="02020603050405020304" pitchFamily="18" charset="0"/>
                <a:cs typeface="Times" panose="02020603050405020304" pitchFamily="18" charset="0"/>
              </a:rPr>
              <a:t>Ashammagari</a:t>
            </a:r>
            <a:r>
              <a:rPr lang="en-CA" sz="1400" dirty="0">
                <a:solidFill>
                  <a:srgbClr val="333333"/>
                </a:solidFill>
                <a:latin typeface="Times" panose="02020603050405020304" pitchFamily="18" charset="0"/>
                <a:cs typeface="Times" panose="02020603050405020304" pitchFamily="18" charset="0"/>
              </a:rPr>
              <a:t>, A.R. </a:t>
            </a:r>
            <a:r>
              <a:rPr lang="en-CA" sz="1400" i="1" dirty="0">
                <a:solidFill>
                  <a:srgbClr val="333333"/>
                </a:solidFill>
                <a:latin typeface="Times" panose="02020603050405020304" pitchFamily="18" charset="0"/>
                <a:cs typeface="Times" panose="02020603050405020304" pitchFamily="18" charset="0"/>
              </a:rPr>
              <a:t>et al.</a:t>
            </a:r>
            <a:r>
              <a:rPr lang="en-CA" sz="1400" dirty="0">
                <a:solidFill>
                  <a:srgbClr val="333333"/>
                </a:solidFill>
                <a:latin typeface="Times" panose="02020603050405020304" pitchFamily="18" charset="0"/>
                <a:cs typeface="Times" panose="02020603050405020304" pitchFamily="18" charset="0"/>
              </a:rPr>
              <a:t> </a:t>
            </a:r>
            <a:r>
              <a:rPr lang="en-CA" sz="1400" b="1" dirty="0">
                <a:solidFill>
                  <a:srgbClr val="333333"/>
                </a:solidFill>
                <a:latin typeface="Times" panose="02020603050405020304" pitchFamily="18" charset="0"/>
                <a:cs typeface="Times" panose="02020603050405020304" pitchFamily="18" charset="0"/>
              </a:rPr>
              <a:t>Prediction from expert </a:t>
            </a:r>
          </a:p>
          <a:p>
            <a:r>
              <a:rPr lang="en-CA" sz="1400" b="1" dirty="0">
                <a:solidFill>
                  <a:srgbClr val="333333"/>
                </a:solidFill>
                <a:latin typeface="Times" panose="02020603050405020304" pitchFamily="18" charset="0"/>
                <a:cs typeface="Times" panose="02020603050405020304" pitchFamily="18" charset="0"/>
              </a:rPr>
              <a:t>demonstrations for safe tele-surgery</a:t>
            </a:r>
            <a:r>
              <a:rPr lang="en-CA" sz="1400" dirty="0">
                <a:solidFill>
                  <a:srgbClr val="333333"/>
                </a:solidFill>
                <a:latin typeface="Times" panose="02020603050405020304" pitchFamily="18" charset="0"/>
                <a:cs typeface="Times" panose="02020603050405020304" pitchFamily="18" charset="0"/>
              </a:rPr>
              <a:t>. </a:t>
            </a:r>
            <a:r>
              <a:rPr lang="en-CA" sz="1400" i="1" dirty="0">
                <a:solidFill>
                  <a:srgbClr val="333333"/>
                </a:solidFill>
                <a:latin typeface="Times" panose="02020603050405020304" pitchFamily="18" charset="0"/>
                <a:cs typeface="Times" panose="02020603050405020304" pitchFamily="18" charset="0"/>
              </a:rPr>
              <a:t>Int. J. </a:t>
            </a:r>
            <a:r>
              <a:rPr lang="en-CA" sz="1400" i="1" dirty="0" err="1">
                <a:solidFill>
                  <a:srgbClr val="333333"/>
                </a:solidFill>
                <a:latin typeface="Times" panose="02020603050405020304" pitchFamily="18" charset="0"/>
                <a:cs typeface="Times" panose="02020603050405020304" pitchFamily="18" charset="0"/>
              </a:rPr>
              <a:t>Autom</a:t>
            </a:r>
            <a:r>
              <a:rPr lang="en-CA" sz="1400" i="1" dirty="0">
                <a:solidFill>
                  <a:srgbClr val="333333"/>
                </a:solidFill>
                <a:latin typeface="Times" panose="02020603050405020304" pitchFamily="18" charset="0"/>
                <a:cs typeface="Times" panose="02020603050405020304" pitchFamily="18" charset="0"/>
              </a:rPr>
              <a:t>. </a:t>
            </a:r>
            <a:r>
              <a:rPr lang="en-CA" sz="1400" i="1" dirty="0" err="1">
                <a:solidFill>
                  <a:srgbClr val="333333"/>
                </a:solidFill>
                <a:latin typeface="Times" panose="02020603050405020304" pitchFamily="18" charset="0"/>
                <a:cs typeface="Times" panose="02020603050405020304" pitchFamily="18" charset="0"/>
              </a:rPr>
              <a:t>Comput</a:t>
            </a:r>
            <a:r>
              <a:rPr lang="en-CA" sz="1400" i="1" dirty="0">
                <a:solidFill>
                  <a:srgbClr val="333333"/>
                </a:solidFill>
                <a:latin typeface="Times" panose="02020603050405020304" pitchFamily="18" charset="0"/>
                <a:cs typeface="Times" panose="02020603050405020304" pitchFamily="18" charset="0"/>
              </a:rPr>
              <a:t>.</a:t>
            </a:r>
            <a:r>
              <a:rPr lang="en-CA" sz="1400" dirty="0">
                <a:solidFill>
                  <a:srgbClr val="333333"/>
                </a:solidFill>
                <a:latin typeface="Times" panose="02020603050405020304" pitchFamily="18" charset="0"/>
                <a:cs typeface="Times" panose="02020603050405020304" pitchFamily="18" charset="0"/>
              </a:rPr>
              <a:t> 10, 487–497 (2013)</a:t>
            </a:r>
            <a:endParaRPr lang="en-CA" sz="1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517400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A5AC5-48F1-443D-B89B-C9DE694AFC49}"/>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Contribution of the Thesis</a:t>
            </a:r>
          </a:p>
        </p:txBody>
      </p:sp>
      <p:sp>
        <p:nvSpPr>
          <p:cNvPr id="3" name="Content Placeholder 2">
            <a:extLst>
              <a:ext uri="{FF2B5EF4-FFF2-40B4-BE49-F238E27FC236}">
                <a16:creationId xmlns:a16="http://schemas.microsoft.com/office/drawing/2014/main" id="{90F97D8F-B93E-43EF-9591-E9C7AD485324}"/>
              </a:ext>
            </a:extLst>
          </p:cNvPr>
          <p:cNvSpPr>
            <a:spLocks noGrp="1"/>
          </p:cNvSpPr>
          <p:nvPr>
            <p:ph idx="1"/>
          </p:nvPr>
        </p:nvSpPr>
        <p:spPr>
          <a:xfrm>
            <a:off x="152400" y="1143000"/>
            <a:ext cx="8458200" cy="4572000"/>
          </a:xfrm>
        </p:spPr>
        <p:txBody>
          <a:bodyPr>
            <a:normAutofit/>
          </a:bodyPr>
          <a:lstStyle/>
          <a:p>
            <a:r>
              <a:rPr lang="en-US" sz="1800" dirty="0">
                <a:latin typeface="Times" panose="02020603050405020304" pitchFamily="18" charset="0"/>
                <a:cs typeface="Times" panose="02020603050405020304" pitchFamily="18" charset="0"/>
              </a:rPr>
              <a:t>An Improved Low Rank Matrix Factorization to Scale Machine Learning and Its Application to Remote Robotic Surgery [Published in IEEE TNSM]</a:t>
            </a:r>
          </a:p>
          <a:p>
            <a:endParaRPr lang="en-US" sz="1800" dirty="0">
              <a:latin typeface="Times" panose="02020603050405020304" pitchFamily="18" charset="0"/>
              <a:cs typeface="Times" panose="02020603050405020304" pitchFamily="18" charset="0"/>
            </a:endParaRPr>
          </a:p>
          <a:p>
            <a:endParaRPr lang="en-US" sz="1800" dirty="0">
              <a:latin typeface="Times" panose="02020603050405020304" pitchFamily="18" charset="0"/>
              <a:cs typeface="Times" panose="02020603050405020304" pitchFamily="18" charset="0"/>
            </a:endParaRPr>
          </a:p>
          <a:p>
            <a:r>
              <a:rPr lang="en-US" sz="1800" dirty="0">
                <a:latin typeface="Times" panose="02020603050405020304" pitchFamily="18" charset="0"/>
                <a:cs typeface="Times" panose="02020603050405020304" pitchFamily="18" charset="0"/>
              </a:rPr>
              <a:t>Enhanced Stochastic Gradient Descent Algorithm for Machine Learning Training and Its Application in Remote Surgical Gesture Recognition [Under-Review at  IEEE transactions on Neural Network and Learning Systems]</a:t>
            </a:r>
          </a:p>
        </p:txBody>
      </p:sp>
      <p:sp>
        <p:nvSpPr>
          <p:cNvPr id="4" name="Slide Number Placeholder 3">
            <a:extLst>
              <a:ext uri="{FF2B5EF4-FFF2-40B4-BE49-F238E27FC236}">
                <a16:creationId xmlns:a16="http://schemas.microsoft.com/office/drawing/2014/main" id="{A3156A26-1E9D-476A-8921-2372B22AEEAE}"/>
              </a:ext>
            </a:extLst>
          </p:cNvPr>
          <p:cNvSpPr>
            <a:spLocks noGrp="1"/>
          </p:cNvSpPr>
          <p:nvPr>
            <p:ph type="sldNum" sz="quarter" idx="4"/>
          </p:nvPr>
        </p:nvSpPr>
        <p:spPr/>
        <p:txBody>
          <a:bodyPr/>
          <a:lstStyle/>
          <a:p>
            <a:fld id="{A3FBCD6E-774B-4A50-A725-33D7D636EBD4}" type="slidenum">
              <a:rPr lang="en-US" smtClean="0"/>
              <a:pPr/>
              <a:t>6</a:t>
            </a:fld>
            <a:endParaRPr lang="en-US" dirty="0"/>
          </a:p>
        </p:txBody>
      </p:sp>
    </p:spTree>
    <p:extLst>
      <p:ext uri="{BB962C8B-B14F-4D97-AF65-F5344CB8AC3E}">
        <p14:creationId xmlns:p14="http://schemas.microsoft.com/office/powerpoint/2010/main" val="281555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E8B8FC-0F1D-4924-BC52-396396BEE5E4}"/>
              </a:ext>
            </a:extLst>
          </p:cNvPr>
          <p:cNvSpPr>
            <a:spLocks noGrp="1"/>
          </p:cNvSpPr>
          <p:nvPr>
            <p:ph idx="1"/>
          </p:nvPr>
        </p:nvSpPr>
        <p:spPr>
          <a:xfrm>
            <a:off x="304800" y="632567"/>
            <a:ext cx="8458200" cy="5227739"/>
          </a:xfrm>
        </p:spPr>
        <p:txBody>
          <a:bodyPr/>
          <a:lstStyle/>
          <a:p>
            <a:r>
              <a:rPr lang="en-US" sz="2400" dirty="0">
                <a:latin typeface="Times" panose="02020603050405020304" pitchFamily="18" charset="0"/>
                <a:cs typeface="Times" panose="02020603050405020304" pitchFamily="18" charset="0"/>
              </a:rPr>
              <a:t>An Improved Low Rank Matrix Factorization to Scale Machine Learning and Application to Remote Robotic Surgery [Published in IEEE TNSM]</a:t>
            </a:r>
          </a:p>
          <a:p>
            <a:endParaRPr lang="en-US" dirty="0"/>
          </a:p>
        </p:txBody>
      </p:sp>
      <p:sp>
        <p:nvSpPr>
          <p:cNvPr id="4" name="Slide Number Placeholder 3">
            <a:extLst>
              <a:ext uri="{FF2B5EF4-FFF2-40B4-BE49-F238E27FC236}">
                <a16:creationId xmlns:a16="http://schemas.microsoft.com/office/drawing/2014/main" id="{ADD4B639-D6E5-410C-9E58-BF61CCE98758}"/>
              </a:ext>
            </a:extLst>
          </p:cNvPr>
          <p:cNvSpPr>
            <a:spLocks noGrp="1"/>
          </p:cNvSpPr>
          <p:nvPr>
            <p:ph type="sldNum" sz="quarter" idx="4"/>
          </p:nvPr>
        </p:nvSpPr>
        <p:spPr/>
        <p:txBody>
          <a:bodyPr/>
          <a:lstStyle/>
          <a:p>
            <a:fld id="{A3FBCD6E-774B-4A50-A725-33D7D636EBD4}" type="slidenum">
              <a:rPr lang="en-US" smtClean="0"/>
              <a:pPr/>
              <a:t>7</a:t>
            </a:fld>
            <a:endParaRPr lang="en-US" dirty="0"/>
          </a:p>
        </p:txBody>
      </p:sp>
      <p:pic>
        <p:nvPicPr>
          <p:cNvPr id="5" name="Picture 8" descr="Deep Learning Model Compression (ii) | by Ivy Gu | Medium">
            <a:extLst>
              <a:ext uri="{FF2B5EF4-FFF2-40B4-BE49-F238E27FC236}">
                <a16:creationId xmlns:a16="http://schemas.microsoft.com/office/drawing/2014/main" id="{B25188F2-45F9-4A64-8F78-4D1A54E20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261033"/>
            <a:ext cx="4622879" cy="18082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9612ED-DD4A-478B-8B0C-36C175FD36CF}"/>
              </a:ext>
            </a:extLst>
          </p:cNvPr>
          <p:cNvSpPr txBox="1"/>
          <p:nvPr/>
        </p:nvSpPr>
        <p:spPr>
          <a:xfrm>
            <a:off x="838200" y="5486400"/>
            <a:ext cx="8153400" cy="600164"/>
          </a:xfrm>
          <a:prstGeom prst="rect">
            <a:avLst/>
          </a:prstGeom>
          <a:noFill/>
        </p:spPr>
        <p:txBody>
          <a:bodyPr wrap="square">
            <a:spAutoFit/>
          </a:bodyPr>
          <a:lstStyle/>
          <a:p>
            <a:pPr marL="0" lvl="0" indent="0">
              <a:buNone/>
            </a:pPr>
            <a:r>
              <a:rPr lang="en-US" sz="1100" b="1" dirty="0">
                <a:latin typeface="Times" panose="02020603050405020304" pitchFamily="18" charset="0"/>
                <a:cs typeface="Times" panose="02020603050405020304" pitchFamily="18" charset="0"/>
              </a:rPr>
              <a:t>Francis Boabang</a:t>
            </a:r>
            <a:r>
              <a:rPr lang="en-US" sz="1100" dirty="0">
                <a:latin typeface="Times" panose="02020603050405020304" pitchFamily="18" charset="0"/>
                <a:cs typeface="Times" panose="02020603050405020304" pitchFamily="18" charset="0"/>
              </a:rPr>
              <a:t>, A. </a:t>
            </a:r>
            <a:r>
              <a:rPr lang="en-US" sz="1100" dirty="0" err="1">
                <a:latin typeface="Times" panose="02020603050405020304" pitchFamily="18" charset="0"/>
                <a:cs typeface="Times" panose="02020603050405020304" pitchFamily="18" charset="0"/>
              </a:rPr>
              <a:t>Ebrahimzadeh</a:t>
            </a:r>
            <a:r>
              <a:rPr lang="en-US" sz="1100" dirty="0">
                <a:latin typeface="Times" panose="02020603050405020304" pitchFamily="18" charset="0"/>
                <a:cs typeface="Times" panose="02020603050405020304" pitchFamily="18" charset="0"/>
              </a:rPr>
              <a:t>, R. </a:t>
            </a:r>
            <a:r>
              <a:rPr lang="en-US" sz="1100" dirty="0" err="1">
                <a:latin typeface="Times" panose="02020603050405020304" pitchFamily="18" charset="0"/>
                <a:cs typeface="Times" panose="02020603050405020304" pitchFamily="18" charset="0"/>
              </a:rPr>
              <a:t>Glitho</a:t>
            </a:r>
            <a:r>
              <a:rPr lang="en-US" sz="1100" dirty="0">
                <a:latin typeface="Times" panose="02020603050405020304" pitchFamily="18" charset="0"/>
                <a:cs typeface="Times" panose="02020603050405020304" pitchFamily="18" charset="0"/>
              </a:rPr>
              <a:t>, H. </a:t>
            </a:r>
            <a:r>
              <a:rPr lang="en-US" sz="1100" dirty="0" err="1">
                <a:latin typeface="Times" panose="02020603050405020304" pitchFamily="18" charset="0"/>
                <a:cs typeface="Times" panose="02020603050405020304" pitchFamily="18" charset="0"/>
              </a:rPr>
              <a:t>Elbiaze</a:t>
            </a:r>
            <a:r>
              <a:rPr lang="en-US" sz="1100" dirty="0">
                <a:latin typeface="Times" panose="02020603050405020304" pitchFamily="18" charset="0"/>
                <a:cs typeface="Times" panose="02020603050405020304" pitchFamily="18" charset="0"/>
              </a:rPr>
              <a:t>, M. Maier and F. </a:t>
            </a:r>
            <a:r>
              <a:rPr lang="en-US" sz="1100" dirty="0" err="1">
                <a:latin typeface="Times" panose="02020603050405020304" pitchFamily="18" charset="0"/>
                <a:cs typeface="Times" panose="02020603050405020304" pitchFamily="18" charset="0"/>
              </a:rPr>
              <a:t>Belqami</a:t>
            </a:r>
            <a:r>
              <a:rPr lang="en-US" sz="1100" dirty="0">
                <a:latin typeface="Times" panose="02020603050405020304" pitchFamily="18" charset="0"/>
                <a:cs typeface="Times" panose="02020603050405020304" pitchFamily="18" charset="0"/>
              </a:rPr>
              <a:t>, "</a:t>
            </a:r>
            <a:r>
              <a:rPr lang="en-US" sz="1100" b="1" dirty="0">
                <a:latin typeface="Times" panose="02020603050405020304" pitchFamily="18" charset="0"/>
                <a:cs typeface="Times" panose="02020603050405020304" pitchFamily="18" charset="0"/>
              </a:rPr>
              <a:t>A Machine Learning Framework for Handling Delayed/Lost Packets in Tactile Internet Remote Robotic Surgery</a:t>
            </a:r>
            <a:r>
              <a:rPr lang="en-US" sz="1100" dirty="0">
                <a:latin typeface="Times" panose="02020603050405020304" pitchFamily="18" charset="0"/>
                <a:cs typeface="Times" panose="02020603050405020304" pitchFamily="18" charset="0"/>
              </a:rPr>
              <a:t>," in IEEE Transactions on Network and Service Management, </a:t>
            </a:r>
            <a:r>
              <a:rPr lang="en-US" sz="1100" dirty="0" err="1">
                <a:latin typeface="Times" panose="02020603050405020304" pitchFamily="18" charset="0"/>
                <a:cs typeface="Times" panose="02020603050405020304" pitchFamily="18" charset="0"/>
              </a:rPr>
              <a:t>doi</a:t>
            </a:r>
            <a:r>
              <a:rPr lang="en-US" sz="1100" dirty="0">
                <a:latin typeface="Times" panose="02020603050405020304" pitchFamily="18" charset="0"/>
                <a:cs typeface="Times" panose="02020603050405020304" pitchFamily="18" charset="0"/>
              </a:rPr>
              <a:t>: 10.1109/TNSM.2021.3106577</a:t>
            </a:r>
            <a:endParaRPr lang="en-CA" sz="11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5562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56762"/>
            <a:ext cx="8458200" cy="533400"/>
          </a:xfrm>
        </p:spPr>
        <p:txBody>
          <a:bodyPr>
            <a:normAutofit/>
          </a:bodyPr>
          <a:lstStyle/>
          <a:p>
            <a:r>
              <a:rPr lang="en-CA" sz="2000" dirty="0">
                <a:solidFill>
                  <a:srgbClr val="FF0000"/>
                </a:solidFill>
                <a:latin typeface="Times" panose="02020603050405020304" pitchFamily="18" charset="0"/>
                <a:cs typeface="Times" panose="02020603050405020304" pitchFamily="18" charset="0"/>
              </a:rPr>
              <a:t>Review of Machine Learning  Model Compression Techniques</a:t>
            </a:r>
          </a:p>
        </p:txBody>
      </p:sp>
      <p:sp>
        <p:nvSpPr>
          <p:cNvPr id="3" name="Content Placeholder 2"/>
          <p:cNvSpPr>
            <a:spLocks noGrp="1"/>
          </p:cNvSpPr>
          <p:nvPr>
            <p:ph idx="1"/>
          </p:nvPr>
        </p:nvSpPr>
        <p:spPr>
          <a:xfrm>
            <a:off x="97346" y="1079021"/>
            <a:ext cx="9098071" cy="5385166"/>
          </a:xfrm>
        </p:spPr>
        <p:txBody>
          <a:bodyPr>
            <a:noAutofit/>
          </a:bodyPr>
          <a:lstStyle/>
          <a:p>
            <a:r>
              <a:rPr lang="en-CA" sz="1600" b="1" dirty="0">
                <a:latin typeface="Times" panose="02020603050405020304" pitchFamily="18" charset="0"/>
                <a:cs typeface="Times" panose="02020603050405020304" pitchFamily="18" charset="0"/>
              </a:rPr>
              <a:t>Low rank and sparse matrix factorization</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It  can be used to scale ML methods and address delay and lost data online</a:t>
            </a:r>
          </a:p>
          <a:p>
            <a:pPr marL="0" indent="0">
              <a:buNone/>
            </a:pPr>
            <a:endParaRPr lang="en-CA"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CA" sz="1600" b="1" dirty="0">
                <a:latin typeface="Times" panose="02020603050405020304" pitchFamily="18" charset="0"/>
                <a:cs typeface="Times" panose="02020603050405020304" pitchFamily="18" charset="0"/>
              </a:rPr>
              <a:t>Types of low rank and sparse matrix factorization</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Nonconvex formulation of low rank and sparse matrix factorization</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Convex formulation of low rank and sparse matrix factorization</a:t>
            </a:r>
          </a:p>
          <a:p>
            <a:pPr>
              <a:buFont typeface="Wingdings" panose="05000000000000000000" pitchFamily="2" charset="2"/>
              <a:buChar char="ü"/>
            </a:pPr>
            <a:endParaRPr lang="en-CA"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CA" sz="1600" b="1" dirty="0">
                <a:latin typeface="Times" panose="02020603050405020304" pitchFamily="18" charset="0"/>
                <a:cs typeface="Times" panose="02020603050405020304" pitchFamily="18" charset="0"/>
              </a:rPr>
              <a:t>Challenges of nonconvex formulation of low rank and sparse matrix factorization</a:t>
            </a:r>
            <a:endParaRPr lang="en-CA" sz="1600" dirty="0">
              <a:latin typeface="Times" panose="02020603050405020304" pitchFamily="18" charset="0"/>
              <a:cs typeface="Times" panose="02020603050405020304" pitchFamily="18" charset="0"/>
            </a:endParaRP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Non-convex low-rank matrix factorization achieves higher accuracy with less computation compared to convex models</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Non-convex formulations struggle to find quality solutions without good initial points</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The hybrid model (convex and non-convex) can converge to quality solutions even with random initialization</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The hybrid model is computationally efficient</a:t>
            </a:r>
          </a:p>
        </p:txBody>
      </p:sp>
      <p:sp>
        <p:nvSpPr>
          <p:cNvPr id="4" name="Slide Number Placeholder 3"/>
          <p:cNvSpPr>
            <a:spLocks noGrp="1"/>
          </p:cNvSpPr>
          <p:nvPr>
            <p:ph type="sldNum" sz="quarter" idx="4"/>
          </p:nvPr>
        </p:nvSpPr>
        <p:spPr/>
        <p:txBody>
          <a:bodyPr/>
          <a:lstStyle/>
          <a:p>
            <a:fld id="{A3FBCD6E-774B-4A50-A725-33D7D636EBD4}" type="slidenum">
              <a:rPr lang="en-US" smtClean="0"/>
              <a:pPr/>
              <a:t>8</a:t>
            </a:fld>
            <a:endParaRPr lang="en-US" dirty="0"/>
          </a:p>
        </p:txBody>
      </p:sp>
      <p:pic>
        <p:nvPicPr>
          <p:cNvPr id="5" name="Picture 2" descr="Local Optima Global Optimum | AllAboutLean.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055" y="872769"/>
            <a:ext cx="1909018" cy="21752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38200" y="6055489"/>
            <a:ext cx="7315200" cy="461665"/>
          </a:xfrm>
          <a:prstGeom prst="rect">
            <a:avLst/>
          </a:prstGeom>
        </p:spPr>
        <p:txBody>
          <a:bodyPr wrap="square">
            <a:spAutoFit/>
          </a:bodyPr>
          <a:lstStyle/>
          <a:p>
            <a:r>
              <a:rPr lang="en-CA" sz="1200" dirty="0" err="1">
                <a:solidFill>
                  <a:srgbClr val="222222"/>
                </a:solidFill>
                <a:latin typeface="Times" panose="02020603050405020304" pitchFamily="18" charset="0"/>
                <a:cs typeface="Times" panose="02020603050405020304" pitchFamily="18" charset="0"/>
              </a:rPr>
              <a:t>Xiong</a:t>
            </a:r>
            <a:r>
              <a:rPr lang="en-CA" sz="1200" dirty="0">
                <a:solidFill>
                  <a:srgbClr val="222222"/>
                </a:solidFill>
                <a:latin typeface="Times" panose="02020603050405020304" pitchFamily="18" charset="0"/>
                <a:cs typeface="Times" panose="02020603050405020304" pitchFamily="18" charset="0"/>
              </a:rPr>
              <a:t> L, Chen X, Schneider J. </a:t>
            </a:r>
            <a:r>
              <a:rPr lang="en-CA" sz="1200" b="1" dirty="0">
                <a:solidFill>
                  <a:srgbClr val="222222"/>
                </a:solidFill>
                <a:latin typeface="Times" panose="02020603050405020304" pitchFamily="18" charset="0"/>
                <a:cs typeface="Times" panose="02020603050405020304" pitchFamily="18" charset="0"/>
              </a:rPr>
              <a:t>Direct robust matrix factorization for anomaly detection</a:t>
            </a:r>
            <a:r>
              <a:rPr lang="en-CA" sz="1200" dirty="0">
                <a:solidFill>
                  <a:srgbClr val="222222"/>
                </a:solidFill>
                <a:latin typeface="Times" panose="02020603050405020304" pitchFamily="18" charset="0"/>
                <a:cs typeface="Times" panose="02020603050405020304" pitchFamily="18" charset="0"/>
              </a:rPr>
              <a:t>. In2011</a:t>
            </a:r>
          </a:p>
          <a:p>
            <a:r>
              <a:rPr lang="en-CA" sz="1200" dirty="0">
                <a:solidFill>
                  <a:srgbClr val="222222"/>
                </a:solidFill>
                <a:latin typeface="Times" panose="02020603050405020304" pitchFamily="18" charset="0"/>
                <a:cs typeface="Times" panose="02020603050405020304" pitchFamily="18" charset="0"/>
              </a:rPr>
              <a:t> IEEE 11th International Conference on Data Mining 2011 Dec 11 (pp. 844-853). IEEE.</a:t>
            </a:r>
            <a:endParaRPr lang="en-CA"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69659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64" y="828350"/>
            <a:ext cx="8458200" cy="533400"/>
          </a:xfrm>
        </p:spPr>
        <p:txBody>
          <a:bodyPr>
            <a:normAutofit/>
          </a:bodyPr>
          <a:lstStyle/>
          <a:p>
            <a:pPr marL="285750" indent="-285750">
              <a:buFont typeface="Wingdings" panose="05000000000000000000" pitchFamily="2" charset="2"/>
              <a:buChar char="§"/>
            </a:pPr>
            <a:r>
              <a:rPr lang="en-CA" sz="1600" dirty="0">
                <a:solidFill>
                  <a:schemeClr val="tx1"/>
                </a:solidFill>
                <a:latin typeface="Times" panose="02020603050405020304" pitchFamily="18" charset="0"/>
                <a:cs typeface="Times" panose="02020603050405020304" pitchFamily="18" charset="0"/>
              </a:rPr>
              <a:t>Nonconvex low-rank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2064" y="1304675"/>
                <a:ext cx="8458200" cy="457200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1800" b="0" i="1" smtClean="0">
                              <a:latin typeface="Cambria Math" panose="02040503050406030204" pitchFamily="18" charset="0"/>
                            </a:rPr>
                          </m:ctrlPr>
                        </m:sSubPr>
                        <m:e>
                          <m:d>
                            <m:dPr>
                              <m:begChr m:val="‖"/>
                              <m:endChr m:val="‖"/>
                              <m:ctrlPr>
                                <a:rPr lang="en-CA" sz="1800" b="0" i="1" smtClean="0">
                                  <a:latin typeface="Cambria Math" panose="02040503050406030204" pitchFamily="18" charset="0"/>
                                </a:rPr>
                              </m:ctrlPr>
                            </m:dPr>
                            <m:e>
                              <m:r>
                                <a:rPr lang="en-CA" sz="1800" b="0" i="1" smtClean="0">
                                  <a:latin typeface="Cambria Math" panose="02040503050406030204" pitchFamily="18" charset="0"/>
                                </a:rPr>
                                <m:t>𝐺</m:t>
                              </m:r>
                              <m:r>
                                <a:rPr lang="en-CA" sz="1800" b="0" i="1" smtClean="0">
                                  <a:latin typeface="Cambria Math" panose="02040503050406030204" pitchFamily="18" charset="0"/>
                                </a:rPr>
                                <m:t>−</m:t>
                              </m:r>
                              <m:r>
                                <a:rPr lang="en-CA" sz="1800" b="0" i="1" smtClean="0">
                                  <a:latin typeface="Cambria Math" panose="02040503050406030204" pitchFamily="18" charset="0"/>
                                </a:rPr>
                                <m:t>𝑈</m:t>
                              </m:r>
                              <m:r>
                                <m:rPr>
                                  <m:sty m:val="p"/>
                                </m:rPr>
                                <a:rPr lang="el-GR" sz="1800" b="0" i="1" smtClean="0">
                                  <a:latin typeface="Cambria Math" panose="02040503050406030204" pitchFamily="18" charset="0"/>
                                  <a:ea typeface="Cambria Math" panose="02040503050406030204" pitchFamily="18" charset="0"/>
                                </a:rPr>
                                <m:t>Σ</m:t>
                              </m:r>
                              <m:sSup>
                                <m:sSupPr>
                                  <m:ctrlPr>
                                    <a:rPr lang="el-GR" sz="1800" b="0" i="1" smtClean="0">
                                      <a:latin typeface="Cambria Math" panose="02040503050406030204" pitchFamily="18" charset="0"/>
                                      <a:ea typeface="Cambria Math" panose="02040503050406030204" pitchFamily="18" charset="0"/>
                                    </a:rPr>
                                  </m:ctrlPr>
                                </m:sSupPr>
                                <m:e>
                                  <m:r>
                                    <a:rPr lang="en-CA" sz="1800" b="0" i="1" smtClean="0">
                                      <a:latin typeface="Cambria Math" panose="02040503050406030204" pitchFamily="18" charset="0"/>
                                      <a:ea typeface="Cambria Math" panose="02040503050406030204" pitchFamily="18" charset="0"/>
                                    </a:rPr>
                                    <m:t>𝑈</m:t>
                                  </m:r>
                                </m:e>
                                <m:sup>
                                  <m:r>
                                    <a:rPr lang="en-CA" sz="1800" b="0" i="1" smtClean="0">
                                      <a:latin typeface="Cambria Math" panose="02040503050406030204" pitchFamily="18" charset="0"/>
                                      <a:ea typeface="Cambria Math" panose="02040503050406030204" pitchFamily="18" charset="0"/>
                                    </a:rPr>
                                    <m:t>𝑇</m:t>
                                  </m:r>
                                </m:sup>
                              </m:sSup>
                            </m:e>
                          </m:d>
                        </m:e>
                        <m:sub>
                          <m:r>
                            <a:rPr lang="en-CA" sz="1800" b="0" i="1" smtClean="0">
                              <a:latin typeface="Cambria Math" panose="02040503050406030204" pitchFamily="18" charset="0"/>
                            </a:rPr>
                            <m:t>𝐹</m:t>
                          </m:r>
                        </m:sub>
                      </m:sSub>
                      <m:r>
                        <a:rPr lang="en-CA" sz="1800" b="0" i="1" smtClean="0">
                          <a:latin typeface="Cambria Math" panose="02040503050406030204" pitchFamily="18" charset="0"/>
                        </a:rPr>
                        <m:t>, </m:t>
                      </m:r>
                    </m:oMath>
                  </m:oMathPara>
                </a14:m>
                <a:endParaRPr lang="en-CA"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𝑠</m:t>
                      </m:r>
                      <m:r>
                        <a:rPr lang="en-CA" sz="1800" b="0" i="1" smtClean="0">
                          <a:latin typeface="Cambria Math" panose="02040503050406030204" pitchFamily="18" charset="0"/>
                        </a:rPr>
                        <m:t>.</m:t>
                      </m:r>
                      <m:r>
                        <a:rPr lang="en-CA" sz="1800" b="0" i="1" smtClean="0">
                          <a:latin typeface="Cambria Math" panose="02040503050406030204" pitchFamily="18" charset="0"/>
                        </a:rPr>
                        <m:t>𝑡</m:t>
                      </m:r>
                    </m:oMath>
                  </m:oMathPara>
                </a14:m>
                <a:endParaRPr lang="en-CA"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𝑟𝑎𝑛𝑘</m:t>
                      </m:r>
                      <m:r>
                        <a:rPr lang="en-CA" sz="1800" b="0" i="1" smtClean="0">
                          <a:latin typeface="Cambria Math" panose="02040503050406030204" pitchFamily="18" charset="0"/>
                        </a:rPr>
                        <m:t> (</m:t>
                      </m:r>
                      <m:r>
                        <a:rPr lang="en-CA" sz="1800" b="0" i="1" smtClean="0">
                          <a:latin typeface="Cambria Math" panose="02040503050406030204" pitchFamily="18" charset="0"/>
                        </a:rPr>
                        <m:t>𝐿</m:t>
                      </m:r>
                      <m:r>
                        <a:rPr lang="en-CA" sz="1800" b="0" i="1" smtClean="0">
                          <a:latin typeface="Cambria Math" panose="02040503050406030204" pitchFamily="18" charset="0"/>
                        </a:rPr>
                        <m:t>)≤</m:t>
                      </m:r>
                      <m:r>
                        <a:rPr lang="en-CA" sz="1800" b="0" i="1" smtClean="0">
                          <a:latin typeface="Cambria Math" panose="02040503050406030204" pitchFamily="18" charset="0"/>
                          <a:ea typeface="Cambria Math" panose="02040503050406030204" pitchFamily="18" charset="0"/>
                        </a:rPr>
                        <m:t>𝑟</m:t>
                      </m:r>
                    </m:oMath>
                  </m:oMathPara>
                </a14:m>
                <a:endParaRPr lang="en-CA" sz="1800" dirty="0"/>
              </a:p>
              <a:p>
                <a:pPr>
                  <a:buFont typeface="Wingdings" panose="05000000000000000000" pitchFamily="2" charset="2"/>
                  <a:buChar char="§"/>
                </a:pPr>
                <a:r>
                  <a:rPr lang="en-CA" sz="1600" dirty="0">
                    <a:latin typeface="Times" panose="02020603050405020304" pitchFamily="18" charset="0"/>
                    <a:cs typeface="Times" panose="02020603050405020304" pitchFamily="18" charset="0"/>
                  </a:rPr>
                  <a:t>                                                         </a:t>
                </a:r>
              </a:p>
              <a:p>
                <a:pPr marL="0" indent="0">
                  <a:buNone/>
                </a:pPr>
                <a:r>
                  <a:rPr lang="en-CA" sz="1600" dirty="0">
                    <a:latin typeface="Times" panose="02020603050405020304" pitchFamily="18" charset="0"/>
                    <a:cs typeface="Times"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2064" y="1304675"/>
                <a:ext cx="8458200" cy="4572000"/>
              </a:xfrm>
              <a:blipFill>
                <a:blip r:embed="rId2"/>
                <a:stretch>
                  <a:fillRect l="-288"/>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A3FBCD6E-774B-4A50-A725-33D7D636EBD4}" type="slidenum">
              <a:rPr lang="en-US" smtClean="0"/>
              <a:pPr/>
              <a:t>9</a:t>
            </a:fld>
            <a:endParaRPr lang="en-US" dirty="0"/>
          </a:p>
        </p:txBody>
      </p:sp>
      <mc:AlternateContent xmlns:mc="http://schemas.openxmlformats.org/markup-compatibility/2006" xmlns:a14="http://schemas.microsoft.com/office/drawing/2010/main">
        <mc:Choice Requires="a14">
          <p:sp>
            <p:nvSpPr>
              <p:cNvPr id="19" name="Rectangle 18"/>
              <p:cNvSpPr/>
              <p:nvPr/>
            </p:nvSpPr>
            <p:spPr>
              <a:xfrm>
                <a:off x="493274" y="2174903"/>
                <a:ext cx="8305800" cy="1169551"/>
              </a:xfrm>
              <a:prstGeom prst="rect">
                <a:avLst/>
              </a:prstGeom>
            </p:spPr>
            <p:txBody>
              <a:bodyPr wrap="square">
                <a:spAutoFit/>
              </a:bodyPr>
              <a:lstStyle/>
              <a:p>
                <a:r>
                  <a:rPr lang="en-US" sz="1600" dirty="0"/>
                  <a:t>In many applications involving nonconvex machine learning methods, the upper bound of the rank </a:t>
                </a:r>
                <a14:m>
                  <m:oMath xmlns:m="http://schemas.openxmlformats.org/officeDocument/2006/math">
                    <m:r>
                      <a:rPr lang="en-US" sz="1600" i="1" dirty="0" smtClean="0">
                        <a:latin typeface="Cambria Math" panose="02040503050406030204" pitchFamily="18" charset="0"/>
                      </a:rPr>
                      <m:t>𝑟</m:t>
                    </m:r>
                  </m:oMath>
                </a14:m>
                <a:r>
                  <a:rPr lang="en-US" sz="1600" dirty="0"/>
                  <a:t> is known, rather than the exact </a:t>
                </a:r>
                <a14:m>
                  <m:oMath xmlns:m="http://schemas.openxmlformats.org/officeDocument/2006/math">
                    <m:r>
                      <a:rPr lang="en-CA" sz="1800" i="1">
                        <a:latin typeface="Cambria Math" panose="02040503050406030204" pitchFamily="18" charset="0"/>
                      </a:rPr>
                      <m:t>𝑟𝑎𝑛𝑘</m:t>
                    </m:r>
                    <m:r>
                      <a:rPr lang="en-CA" sz="1800" i="1">
                        <a:latin typeface="Cambria Math" panose="02040503050406030204" pitchFamily="18" charset="0"/>
                      </a:rPr>
                      <m:t> (</m:t>
                    </m:r>
                    <m:r>
                      <a:rPr lang="en-CA" sz="1800" i="1">
                        <a:latin typeface="Cambria Math" panose="02040503050406030204" pitchFamily="18" charset="0"/>
                      </a:rPr>
                      <m:t>𝐿</m:t>
                    </m:r>
                    <m:r>
                      <a:rPr lang="en-CA" sz="1800" i="1">
                        <a:latin typeface="Cambria Math" panose="02040503050406030204" pitchFamily="18" charset="0"/>
                      </a:rPr>
                      <m:t>)</m:t>
                    </m:r>
                  </m:oMath>
                </a14:m>
                <a:endParaRPr lang="en-CA" sz="1800" dirty="0"/>
              </a:p>
              <a:p>
                <a:endParaRPr lang="en-CA" sz="1800" dirty="0"/>
              </a:p>
              <a:p>
                <a:pPr marL="285750" indent="-285750">
                  <a:buFont typeface="Wingdings" panose="05000000000000000000" pitchFamily="2" charset="2"/>
                  <a:buChar char="§"/>
                </a:pPr>
                <a:r>
                  <a:rPr lang="en-CA" sz="1800" dirty="0"/>
                  <a:t>Convex relaxed low rank approximation</a:t>
                </a:r>
              </a:p>
            </p:txBody>
          </p:sp>
        </mc:Choice>
        <mc:Fallback xmlns="">
          <p:sp>
            <p:nvSpPr>
              <p:cNvPr id="19" name="Rectangle 18"/>
              <p:cNvSpPr>
                <a:spLocks noRot="1" noChangeAspect="1" noMove="1" noResize="1" noEditPoints="1" noAdjustHandles="1" noChangeArrowheads="1" noChangeShapeType="1" noTextEdit="1"/>
              </p:cNvSpPr>
              <p:nvPr/>
            </p:nvSpPr>
            <p:spPr>
              <a:xfrm>
                <a:off x="493274" y="2174903"/>
                <a:ext cx="8305800" cy="1169551"/>
              </a:xfrm>
              <a:prstGeom prst="rect">
                <a:avLst/>
              </a:prstGeom>
              <a:blipFill>
                <a:blip r:embed="rId3"/>
                <a:stretch>
                  <a:fillRect l="-514" t="-1563" r="-73" b="-7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020E17-8129-43CC-94CE-887DC30A6B8A}"/>
                  </a:ext>
                </a:extLst>
              </p:cNvPr>
              <p:cNvSpPr txBox="1"/>
              <p:nvPr/>
            </p:nvSpPr>
            <p:spPr>
              <a:xfrm>
                <a:off x="609599" y="3590675"/>
                <a:ext cx="8198285" cy="215443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d>
                            <m:dPr>
                              <m:begChr m:val="‖"/>
                              <m:endChr m:val="‖"/>
                              <m:ctrlPr>
                                <a:rPr lang="en-CA" sz="1800" i="1" smtClean="0">
                                  <a:latin typeface="Cambria Math" panose="02040503050406030204" pitchFamily="18" charset="0"/>
                                </a:rPr>
                              </m:ctrlPr>
                            </m:dPr>
                            <m:e>
                              <m:r>
                                <a:rPr lang="en-CA" sz="1800" b="0" i="1" smtClean="0">
                                  <a:latin typeface="Cambria Math" panose="02040503050406030204" pitchFamily="18" charset="0"/>
                                </a:rPr>
                                <m:t>𝐺</m:t>
                              </m:r>
                              <m:r>
                                <a:rPr lang="en-CA" sz="1800" b="0" i="1" smtClean="0">
                                  <a:latin typeface="Cambria Math" panose="02040503050406030204" pitchFamily="18" charset="0"/>
                                </a:rPr>
                                <m:t>−</m:t>
                              </m:r>
                              <m:r>
                                <a:rPr lang="en-CA" sz="1800" b="0" i="1" smtClean="0">
                                  <a:latin typeface="Cambria Math" panose="02040503050406030204" pitchFamily="18" charset="0"/>
                                </a:rPr>
                                <m:t>𝑈</m:t>
                              </m:r>
                              <m:r>
                                <m:rPr>
                                  <m:sty m:val="p"/>
                                </m:rPr>
                                <a:rPr lang="el-GR" sz="1800" b="0" i="1" smtClean="0">
                                  <a:latin typeface="Cambria Math" panose="02040503050406030204" pitchFamily="18" charset="0"/>
                                  <a:ea typeface="Cambria Math" panose="02040503050406030204" pitchFamily="18" charset="0"/>
                                </a:rPr>
                                <m:t>Σ</m:t>
                              </m:r>
                              <m:sSup>
                                <m:sSupPr>
                                  <m:ctrlPr>
                                    <a:rPr lang="el-GR" sz="1800" b="0" i="1" smtClean="0">
                                      <a:latin typeface="Cambria Math" panose="02040503050406030204" pitchFamily="18" charset="0"/>
                                      <a:ea typeface="Cambria Math" panose="02040503050406030204" pitchFamily="18" charset="0"/>
                                    </a:rPr>
                                  </m:ctrlPr>
                                </m:sSupPr>
                                <m:e>
                                  <m:r>
                                    <a:rPr lang="en-CA" sz="1800" b="0" i="1" smtClean="0">
                                      <a:latin typeface="Cambria Math" panose="02040503050406030204" pitchFamily="18" charset="0"/>
                                      <a:ea typeface="Cambria Math" panose="02040503050406030204" pitchFamily="18" charset="0"/>
                                    </a:rPr>
                                    <m:t>𝑈</m:t>
                                  </m:r>
                                </m:e>
                                <m:sup>
                                  <m:r>
                                    <a:rPr lang="en-CA" sz="1800" b="0" i="1" smtClean="0">
                                      <a:latin typeface="Cambria Math" panose="02040503050406030204" pitchFamily="18" charset="0"/>
                                      <a:ea typeface="Cambria Math" panose="02040503050406030204" pitchFamily="18" charset="0"/>
                                    </a:rPr>
                                    <m:t>𝑇</m:t>
                                  </m:r>
                                </m:sup>
                              </m:sSup>
                            </m:e>
                          </m:d>
                        </m:e>
                        <m:sub>
                          <m:r>
                            <a:rPr lang="en-CA" sz="1800" b="0" i="1" smtClean="0">
                              <a:latin typeface="Cambria Math" panose="02040503050406030204" pitchFamily="18" charset="0"/>
                            </a:rPr>
                            <m:t>1</m:t>
                          </m:r>
                        </m:sub>
                      </m:sSub>
                      <m:r>
                        <a:rPr lang="en-CA" sz="1800" b="0" i="1" smtClean="0">
                          <a:latin typeface="Cambria Math" panose="02040503050406030204" pitchFamily="18" charset="0"/>
                        </a:rPr>
                        <m:t>+</m:t>
                      </m:r>
                      <m:sSub>
                        <m:sSubPr>
                          <m:ctrlPr>
                            <a:rPr lang="en-CA" sz="1800" b="0" i="1" smtClean="0">
                              <a:latin typeface="Cambria Math" panose="02040503050406030204" pitchFamily="18" charset="0"/>
                            </a:rPr>
                          </m:ctrlPr>
                        </m:sSubPr>
                        <m:e>
                          <m:d>
                            <m:dPr>
                              <m:begChr m:val="‖"/>
                              <m:endChr m:val="‖"/>
                              <m:ctrlPr>
                                <a:rPr lang="en-CA" sz="1800" b="0" i="1" smtClean="0">
                                  <a:latin typeface="Cambria Math" panose="02040503050406030204" pitchFamily="18" charset="0"/>
                                </a:rPr>
                              </m:ctrlPr>
                            </m:dPr>
                            <m:e>
                              <m:r>
                                <m:rPr>
                                  <m:sty m:val="p"/>
                                </m:rPr>
                                <a:rPr lang="el-GR" sz="1800" b="0" i="1" smtClean="0">
                                  <a:latin typeface="Cambria Math" panose="02040503050406030204" pitchFamily="18" charset="0"/>
                                  <a:ea typeface="Cambria Math" panose="02040503050406030204" pitchFamily="18" charset="0"/>
                                </a:rPr>
                                <m:t>Σ</m:t>
                              </m:r>
                            </m:e>
                          </m:d>
                        </m:e>
                        <m:sub>
                          <m:r>
                            <a:rPr lang="en-CA" sz="1800" b="0" i="1" smtClean="0">
                              <a:latin typeface="Cambria Math" panose="02040503050406030204" pitchFamily="18" charset="0"/>
                            </a:rPr>
                            <m:t>∗</m:t>
                          </m:r>
                        </m:sub>
                      </m:sSub>
                      <m:r>
                        <a:rPr lang="en-CA" sz="1800" b="0" i="1" smtClean="0">
                          <a:latin typeface="Cambria Math" panose="02040503050406030204" pitchFamily="18" charset="0"/>
                        </a:rPr>
                        <m:t>, </m:t>
                      </m:r>
                    </m:oMath>
                  </m:oMathPara>
                </a14:m>
                <a:endParaRPr lang="en-CA"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𝑠</m:t>
                      </m:r>
                      <m:r>
                        <a:rPr lang="en-CA" sz="1800" b="0" i="1" smtClean="0">
                          <a:latin typeface="Cambria Math" panose="02040503050406030204" pitchFamily="18" charset="0"/>
                        </a:rPr>
                        <m:t>.</m:t>
                      </m:r>
                      <m:r>
                        <a:rPr lang="en-CA" sz="1800" b="0" i="1" smtClean="0">
                          <a:latin typeface="Cambria Math" panose="02040503050406030204" pitchFamily="18" charset="0"/>
                        </a:rPr>
                        <m:t>𝑡</m:t>
                      </m:r>
                      <m:r>
                        <a:rPr lang="en-CA" sz="1800" b="0" i="1" smtClean="0">
                          <a:latin typeface="Cambria Math" panose="02040503050406030204" pitchFamily="18" charset="0"/>
                        </a:rPr>
                        <m:t> </m:t>
                      </m:r>
                    </m:oMath>
                  </m:oMathPara>
                </a14:m>
                <a:endParaRPr lang="en-CA"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1800" i="1">
                          <a:latin typeface="Cambria Math" panose="02040503050406030204" pitchFamily="18" charset="0"/>
                        </a:rPr>
                        <m:t>𝑈</m:t>
                      </m:r>
                      <m:sSup>
                        <m:sSupPr>
                          <m:ctrlPr>
                            <a:rPr lang="el-GR" sz="1800" i="1">
                              <a:latin typeface="Cambria Math" panose="02040503050406030204" pitchFamily="18" charset="0"/>
                              <a:ea typeface="Cambria Math" panose="02040503050406030204" pitchFamily="18" charset="0"/>
                            </a:rPr>
                          </m:ctrlPr>
                        </m:sSupPr>
                        <m:e>
                          <m:r>
                            <a:rPr lang="en-CA" sz="1800" i="1">
                              <a:latin typeface="Cambria Math" panose="02040503050406030204" pitchFamily="18" charset="0"/>
                              <a:ea typeface="Cambria Math" panose="02040503050406030204" pitchFamily="18" charset="0"/>
                            </a:rPr>
                            <m:t>𝑈</m:t>
                          </m:r>
                        </m:e>
                        <m:sup>
                          <m:r>
                            <a:rPr lang="en-CA" sz="1800" i="1">
                              <a:latin typeface="Cambria Math" panose="02040503050406030204" pitchFamily="18" charset="0"/>
                              <a:ea typeface="Cambria Math" panose="02040503050406030204" pitchFamily="18" charset="0"/>
                            </a:rPr>
                            <m:t>𝑇</m:t>
                          </m:r>
                        </m:sup>
                      </m:sSup>
                      <m:r>
                        <a:rPr lang="en-CA" sz="1800" b="0" i="1" smtClean="0">
                          <a:latin typeface="Cambria Math" panose="02040503050406030204" pitchFamily="18" charset="0"/>
                          <a:ea typeface="Cambria Math" panose="02040503050406030204" pitchFamily="18" charset="0"/>
                        </a:rPr>
                        <m:t>=</m:t>
                      </m:r>
                      <m:r>
                        <a:rPr lang="en-CA" sz="1800" b="0" i="1" smtClean="0">
                          <a:latin typeface="Cambria Math" panose="02040503050406030204" pitchFamily="18" charset="0"/>
                          <a:ea typeface="Cambria Math" panose="02040503050406030204" pitchFamily="18" charset="0"/>
                        </a:rPr>
                        <m:t>𝐼</m:t>
                      </m:r>
                    </m:oMath>
                  </m:oMathPara>
                </a14:m>
                <a:endParaRPr lang="en-CA" sz="1800" dirty="0"/>
              </a:p>
              <a:p>
                <a:endParaRPr lang="en-CA" dirty="0"/>
              </a:p>
              <a:p>
                <a:endParaRPr lang="en-CA" sz="1600" i="1" dirty="0">
                  <a:latin typeface="Times" panose="02020603050405020304" pitchFamily="18" charset="0"/>
                  <a:cs typeface="Times" panose="02020603050405020304" pitchFamily="18" charset="0"/>
                </a:endParaRPr>
              </a:p>
              <a:p>
                <a:pPr marL="342900" indent="-342900">
                  <a:buFont typeface="Wingdings" panose="05000000000000000000" pitchFamily="2" charset="2"/>
                  <a:buChar char="§"/>
                </a:pPr>
                <a14:m>
                  <m:oMath xmlns:m="http://schemas.openxmlformats.org/officeDocument/2006/math">
                    <m:r>
                      <a:rPr lang="en-CA" sz="1600" i="1">
                        <a:latin typeface="Cambria Math" panose="02040503050406030204" pitchFamily="18" charset="0"/>
                      </a:rPr>
                      <m:t>𝑟𝑎𝑛𝑘</m:t>
                    </m:r>
                    <m:r>
                      <a:rPr lang="en-CA" sz="1600" i="1">
                        <a:latin typeface="Cambria Math" panose="02040503050406030204" pitchFamily="18" charset="0"/>
                      </a:rPr>
                      <m:t> (</m:t>
                    </m:r>
                    <m:r>
                      <a:rPr lang="en-CA" sz="1600" i="1">
                        <a:latin typeface="Cambria Math" panose="02040503050406030204" pitchFamily="18" charset="0"/>
                      </a:rPr>
                      <m:t>𝐿</m:t>
                    </m:r>
                    <m:r>
                      <a:rPr lang="en-CA" sz="1600" i="1">
                        <a:latin typeface="Cambria Math" panose="02040503050406030204" pitchFamily="18" charset="0"/>
                      </a:rPr>
                      <m:t>)≤</m:t>
                    </m:r>
                    <m:r>
                      <a:rPr lang="en-CA" sz="1600" i="1">
                        <a:latin typeface="Cambria Math" panose="02040503050406030204" pitchFamily="18" charset="0"/>
                        <a:ea typeface="Cambria Math" panose="02040503050406030204" pitchFamily="18" charset="0"/>
                      </a:rPr>
                      <m:t>𝑟</m:t>
                    </m:r>
                  </m:oMath>
                </a14:m>
                <a:r>
                  <a:rPr lang="en-CA" sz="1600" dirty="0">
                    <a:latin typeface="Times" panose="02020603050405020304" pitchFamily="18" charset="0"/>
                    <a:cs typeface="Times" panose="02020603050405020304" pitchFamily="18" charset="0"/>
                  </a:rPr>
                  <a:t> is avoided in the convex relaxed low rank approximation</a:t>
                </a:r>
              </a:p>
              <a:p>
                <a:pPr marL="0" indent="0">
                  <a:buNone/>
                </a:pPr>
                <a:endParaRPr lang="en-CA" dirty="0"/>
              </a:p>
            </p:txBody>
          </p:sp>
        </mc:Choice>
        <mc:Fallback xmlns="">
          <p:sp>
            <p:nvSpPr>
              <p:cNvPr id="15" name="TextBox 14">
                <a:extLst>
                  <a:ext uri="{FF2B5EF4-FFF2-40B4-BE49-F238E27FC236}">
                    <a16:creationId xmlns:a16="http://schemas.microsoft.com/office/drawing/2014/main" id="{3E020E17-8129-43CC-94CE-887DC30A6B8A}"/>
                  </a:ext>
                </a:extLst>
              </p:cNvPr>
              <p:cNvSpPr txBox="1">
                <a:spLocks noRot="1" noChangeAspect="1" noMove="1" noResize="1" noEditPoints="1" noAdjustHandles="1" noChangeArrowheads="1" noChangeShapeType="1" noTextEdit="1"/>
              </p:cNvSpPr>
              <p:nvPr/>
            </p:nvSpPr>
            <p:spPr>
              <a:xfrm>
                <a:off x="609599" y="3590675"/>
                <a:ext cx="8198285" cy="2154436"/>
              </a:xfrm>
              <a:prstGeom prst="rect">
                <a:avLst/>
              </a:prstGeom>
              <a:blipFill>
                <a:blip r:embed="rId4"/>
                <a:stretch>
                  <a:fillRect l="-29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1CEB17BC-40E0-4583-9B3C-FBC5C70D90BB}"/>
              </a:ext>
            </a:extLst>
          </p:cNvPr>
          <p:cNvSpPr txBox="1">
            <a:spLocks/>
          </p:cNvSpPr>
          <p:nvPr/>
        </p:nvSpPr>
        <p:spPr bwMode="auto">
          <a:xfrm>
            <a:off x="304800" y="152400"/>
            <a:ext cx="84582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rtl="0" eaLnBrk="1" fontAlgn="base" hangingPunct="1">
              <a:spcBef>
                <a:spcPct val="0"/>
              </a:spcBef>
              <a:spcAft>
                <a:spcPct val="0"/>
              </a:spcAft>
              <a:defRPr sz="3000">
                <a:solidFill>
                  <a:srgbClr val="782336"/>
                </a:solidFill>
                <a:latin typeface="Arial" pitchFamily="34" charset="0"/>
                <a:ea typeface="+mj-ea"/>
                <a:cs typeface="Arial" pitchFamily="34" charset="0"/>
              </a:defRPr>
            </a:lvl1pPr>
            <a:lvl2pPr algn="ctr" rtl="0" eaLnBrk="1" fontAlgn="base" hangingPunct="1">
              <a:spcBef>
                <a:spcPct val="0"/>
              </a:spcBef>
              <a:spcAft>
                <a:spcPct val="0"/>
              </a:spcAft>
              <a:defRPr sz="3600">
                <a:solidFill>
                  <a:srgbClr val="782336"/>
                </a:solidFill>
                <a:latin typeface="GillSans Bold" pitchFamily="1" charset="0"/>
              </a:defRPr>
            </a:lvl2pPr>
            <a:lvl3pPr algn="ctr" rtl="0" eaLnBrk="1" fontAlgn="base" hangingPunct="1">
              <a:spcBef>
                <a:spcPct val="0"/>
              </a:spcBef>
              <a:spcAft>
                <a:spcPct val="0"/>
              </a:spcAft>
              <a:defRPr sz="3600">
                <a:solidFill>
                  <a:srgbClr val="782336"/>
                </a:solidFill>
                <a:latin typeface="GillSans Bold" pitchFamily="1" charset="0"/>
              </a:defRPr>
            </a:lvl3pPr>
            <a:lvl4pPr algn="ctr" rtl="0" eaLnBrk="1" fontAlgn="base" hangingPunct="1">
              <a:spcBef>
                <a:spcPct val="0"/>
              </a:spcBef>
              <a:spcAft>
                <a:spcPct val="0"/>
              </a:spcAft>
              <a:defRPr sz="3600">
                <a:solidFill>
                  <a:srgbClr val="782336"/>
                </a:solidFill>
                <a:latin typeface="GillSans Bold" pitchFamily="1" charset="0"/>
              </a:defRPr>
            </a:lvl4pPr>
            <a:lvl5pPr algn="ctr" rtl="0" eaLnBrk="1" fontAlgn="base" hangingPunct="1">
              <a:spcBef>
                <a:spcPct val="0"/>
              </a:spcBef>
              <a:spcAft>
                <a:spcPct val="0"/>
              </a:spcAft>
              <a:defRPr sz="3600">
                <a:solidFill>
                  <a:srgbClr val="782336"/>
                </a:solidFill>
                <a:latin typeface="GillSans Bold" pitchFamily="1" charset="0"/>
              </a:defRPr>
            </a:lvl5pPr>
            <a:lvl6pPr marL="457200" algn="ctr" rtl="0" eaLnBrk="1" fontAlgn="base" hangingPunct="1">
              <a:spcBef>
                <a:spcPct val="0"/>
              </a:spcBef>
              <a:spcAft>
                <a:spcPct val="0"/>
              </a:spcAft>
              <a:defRPr sz="3600">
                <a:solidFill>
                  <a:srgbClr val="782336"/>
                </a:solidFill>
                <a:latin typeface="GillSans Bold" pitchFamily="1" charset="0"/>
              </a:defRPr>
            </a:lvl6pPr>
            <a:lvl7pPr marL="914400" algn="ctr" rtl="0" eaLnBrk="1" fontAlgn="base" hangingPunct="1">
              <a:spcBef>
                <a:spcPct val="0"/>
              </a:spcBef>
              <a:spcAft>
                <a:spcPct val="0"/>
              </a:spcAft>
              <a:defRPr sz="3600">
                <a:solidFill>
                  <a:srgbClr val="782336"/>
                </a:solidFill>
                <a:latin typeface="GillSans Bold" pitchFamily="1" charset="0"/>
              </a:defRPr>
            </a:lvl7pPr>
            <a:lvl8pPr marL="1371600" algn="ctr" rtl="0" eaLnBrk="1" fontAlgn="base" hangingPunct="1">
              <a:spcBef>
                <a:spcPct val="0"/>
              </a:spcBef>
              <a:spcAft>
                <a:spcPct val="0"/>
              </a:spcAft>
              <a:defRPr sz="3600">
                <a:solidFill>
                  <a:srgbClr val="782336"/>
                </a:solidFill>
                <a:latin typeface="GillSans Bold" pitchFamily="1" charset="0"/>
              </a:defRPr>
            </a:lvl8pPr>
            <a:lvl9pPr marL="1828800" algn="ctr" rtl="0" eaLnBrk="1" fontAlgn="base" hangingPunct="1">
              <a:spcBef>
                <a:spcPct val="0"/>
              </a:spcBef>
              <a:spcAft>
                <a:spcPct val="0"/>
              </a:spcAft>
              <a:defRPr sz="3600">
                <a:solidFill>
                  <a:srgbClr val="782336"/>
                </a:solidFill>
                <a:latin typeface="GillSans Bold" pitchFamily="1" charset="0"/>
              </a:defRPr>
            </a:lvl9pPr>
          </a:lstStyle>
          <a:p>
            <a:r>
              <a:rPr lang="en-CA" sz="2000" kern="0" dirty="0">
                <a:solidFill>
                  <a:srgbClr val="FF0000"/>
                </a:solidFill>
                <a:latin typeface="Times" panose="02020603050405020304" pitchFamily="18" charset="0"/>
                <a:cs typeface="Times" panose="02020603050405020304" pitchFamily="18" charset="0"/>
              </a:rPr>
              <a:t>Overview of the Low-Rank Approximation</a:t>
            </a:r>
          </a:p>
        </p:txBody>
      </p:sp>
      <p:pic>
        <p:nvPicPr>
          <p:cNvPr id="20" name="Picture 2" descr="Local Optima Global Optimum | AllAboutLean.com">
            <a:extLst>
              <a:ext uri="{FF2B5EF4-FFF2-40B4-BE49-F238E27FC236}">
                <a16:creationId xmlns:a16="http://schemas.microsoft.com/office/drawing/2014/main" id="{AAABA2BF-9BC0-4624-8F40-CC4A45698C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6999" y="2698400"/>
            <a:ext cx="2447209" cy="21022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3: The perils of basin bias - by Luke Craven">
            <a:extLst>
              <a:ext uri="{FF2B5EF4-FFF2-40B4-BE49-F238E27FC236}">
                <a16:creationId xmlns:a16="http://schemas.microsoft.com/office/drawing/2014/main" id="{A2086C33-D278-4060-B473-83C08B7F3B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6160" y="66993"/>
            <a:ext cx="3150480" cy="216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283236"/>
      </p:ext>
    </p:extLst>
  </p:cSld>
  <p:clrMapOvr>
    <a:masterClrMapping/>
  </p:clrMapOvr>
</p:sld>
</file>

<file path=ppt/theme/theme1.xml><?xml version="1.0" encoding="utf-8"?>
<a:theme xmlns:a="http://schemas.openxmlformats.org/drawingml/2006/main" name="T12-5920-Stationery-CISSE">
  <a:themeElements>
    <a:clrScheme name="Concordia-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ncordia-PPT">
      <a:majorFont>
        <a:latin typeface="GillSans Bold"/>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lnDef>
  </a:objectDefaults>
  <a:extraClrSchemeLst>
    <a:extraClrScheme>
      <a:clrScheme name="Concordia-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ordia-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ordia-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ordia-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ordia-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ordia-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ordia-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ordia-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ordia-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ordia-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ordia-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ordia-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521215</TotalTime>
  <Words>2234</Words>
  <Application>Microsoft Office PowerPoint</Application>
  <PresentationFormat>On-screen Show (4:3)</PresentationFormat>
  <Paragraphs>367</Paragraphs>
  <Slides>32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GillSans Bold</vt:lpstr>
      <vt:lpstr>Arial</vt:lpstr>
      <vt:lpstr>Arial Bold</vt:lpstr>
      <vt:lpstr>Cambria Math</vt:lpstr>
      <vt:lpstr>Times</vt:lpstr>
      <vt:lpstr>Wingdings</vt:lpstr>
      <vt:lpstr>T12-5920-Stationery-CISSE</vt:lpstr>
      <vt:lpstr>From Thesis to Practice: Applying Research Insights to Variational Quantum Algorithms  </vt:lpstr>
      <vt:lpstr>Content</vt:lpstr>
      <vt:lpstr>Refining Optimization Methods for Training Machine Learning Models: A Case Study in  Robotic Surgical Procedures  Ph.D. Thesis 2024  https://spectrum.library.concordia.ca/id/eprint/994877/6/Boabang_PhD_2024.pdf</vt:lpstr>
      <vt:lpstr>Content</vt:lpstr>
      <vt:lpstr>PowerPoint Presentation</vt:lpstr>
      <vt:lpstr>Contribution of the Thesis</vt:lpstr>
      <vt:lpstr>PowerPoint Presentation</vt:lpstr>
      <vt:lpstr>Review of Machine Learning  Model Compression Techniques</vt:lpstr>
      <vt:lpstr>Nonconvex low-rank approximation</vt:lpstr>
      <vt:lpstr>Proposed Method for the Covariance Matrix Update in GPR</vt:lpstr>
      <vt:lpstr>Kinematic Dataset of Surgical Task</vt:lpstr>
      <vt:lpstr>Evaluation (Knot-Tying Task)</vt:lpstr>
      <vt:lpstr>PowerPoint Presentation</vt:lpstr>
      <vt:lpstr>PowerPoint Presentation</vt:lpstr>
      <vt:lpstr>A Review of Stochastic Gradient Descent (SGD)</vt:lpstr>
      <vt:lpstr>A Review of Adaptive Stochastic Gradient Descent</vt:lpstr>
      <vt:lpstr>Proposed  Adaptive Stochastic Gradient Descent Algorithm</vt:lpstr>
      <vt:lpstr>Proposed Adaptive Stochastic Gradient Descent</vt:lpstr>
      <vt:lpstr> Proposed Algorithm (Improved Adam/Amsgrad)</vt:lpstr>
      <vt:lpstr>CIFAR-100 Image Dataset</vt:lpstr>
      <vt:lpstr>Image Classification Experiment (WideResNet with Batch 64)</vt:lpstr>
      <vt:lpstr>Image Classification Experiment (VGG16-Net with Batch 64)</vt:lpstr>
      <vt:lpstr>Suturing Video Dataset</vt:lpstr>
      <vt:lpstr>Remote Surgical Gesture Recognition (2D CNN LSTM)</vt:lpstr>
      <vt:lpstr>Conclusion of the Thesis</vt:lpstr>
      <vt:lpstr>Limitations</vt:lpstr>
      <vt:lpstr>Future Work</vt:lpstr>
      <vt:lpstr> Thesis-Inspired Optimization Methods for Variational Quantum Algorithms</vt:lpstr>
      <vt:lpstr>Motivation: Quantum Variational algorithms </vt:lpstr>
      <vt:lpstr>Escaping Poor minima in  Hilmaton Landscape Using Research Insights from Slides 9 and 10 </vt:lpstr>
      <vt:lpstr>Quantum Aware Optimizer for Navigating Barren/Hamilton Landscape: Using Research Insights from Slides 17, 18, and 19 </vt:lpstr>
      <vt:lpstr>Thank you</vt:lpstr>
    </vt:vector>
  </TitlesOfParts>
  <Company>ENCS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Nina Dunn</dc:creator>
  <cp:lastModifiedBy>Francis Boabang</cp:lastModifiedBy>
  <cp:revision>3494</cp:revision>
  <cp:lastPrinted>2023-04-09T00:14:39Z</cp:lastPrinted>
  <dcterms:created xsi:type="dcterms:W3CDTF">2011-05-20T14:18:03Z</dcterms:created>
  <dcterms:modified xsi:type="dcterms:W3CDTF">2025-10-23T20:00:28Z</dcterms:modified>
</cp:coreProperties>
</file>